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14" r:id="rId3"/>
    <p:sldId id="316" r:id="rId4"/>
    <p:sldId id="317" r:id="rId5"/>
    <p:sldId id="318" r:id="rId6"/>
    <p:sldId id="319" r:id="rId7"/>
    <p:sldId id="320" r:id="rId8"/>
    <p:sldId id="322" r:id="rId9"/>
    <p:sldId id="323" r:id="rId10"/>
    <p:sldId id="324" r:id="rId11"/>
    <p:sldId id="326" r:id="rId12"/>
    <p:sldId id="327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glas, Elizabeth" initials="DE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55" autoAdjust="0"/>
  </p:normalViewPr>
  <p:slideViewPr>
    <p:cSldViewPr snapToGrid="0">
      <p:cViewPr varScale="1">
        <p:scale>
          <a:sx n="59" d="100"/>
          <a:sy n="59" d="100"/>
        </p:scale>
        <p:origin x="212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4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88"/>
    </p:cViewPr>
  </p:sorterViewPr>
  <p:notesViewPr>
    <p:cSldViewPr snapToGrid="0">
      <p:cViewPr varScale="1">
        <p:scale>
          <a:sx n="62" d="100"/>
          <a:sy n="62" d="100"/>
        </p:scale>
        <p:origin x="2386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2C9346-6B5D-4565-9D01-D11996A853B9}" type="datetimeFigureOut">
              <a:rPr lang="en-GB"/>
              <a:pPr>
                <a:defRPr/>
              </a:pPr>
              <a:t>07/02/2025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0FA252-C276-45F6-9268-1E9A81897F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895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FA252-C276-45F6-9268-1E9A81897FBC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825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CC6DE61-B6B0-4F2E-B50E-9309EF8E1819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617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Minor – no compromising of data or safety</a:t>
            </a:r>
          </a:p>
          <a:p>
            <a:r>
              <a:rPr lang="en-GB" altLang="en-US" smtClean="0">
                <a:latin typeface="Arial" panose="020B0604020202020204" pitchFamily="34" charset="0"/>
                <a:cs typeface="Arial" panose="020B0604020202020204" pitchFamily="34" charset="0"/>
              </a:rPr>
              <a:t>Major  - compromising of date and/or safety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094FC2C-A1AB-4B37-A275-A869A8EE6CAF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54127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8AA720-AB56-4DDE-890C-8B378DA87569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270749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5CFA85-57CE-48FD-A8F9-51BFD5695DC4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Looking for CA/PA</a:t>
            </a:r>
          </a:p>
        </p:txBody>
      </p:sp>
    </p:spTree>
    <p:extLst>
      <p:ext uri="{BB962C8B-B14F-4D97-AF65-F5344CB8AC3E}">
        <p14:creationId xmlns:p14="http://schemas.microsoft.com/office/powerpoint/2010/main" val="17973073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0FA252-C276-45F6-9268-1E9A81897FB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415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B561B6-156B-46DC-8C0D-8C89A4086CAB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5996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78093B8-2117-4B79-8A83-6562673B2165}" type="slidenum">
              <a:rPr lang="en-GB" altLang="en-US" smtClean="0"/>
              <a:pPr/>
              <a:t>10</a:t>
            </a:fld>
            <a:endParaRPr lang="en-GB" alt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Deviation 1</a:t>
            </a:r>
          </a:p>
        </p:txBody>
      </p:sp>
    </p:spTree>
    <p:extLst>
      <p:ext uri="{BB962C8B-B14F-4D97-AF65-F5344CB8AC3E}">
        <p14:creationId xmlns:p14="http://schemas.microsoft.com/office/powerpoint/2010/main" val="261619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2B95A0F-25BC-44D0-A6EC-1B4A6F09A504}" type="slidenum">
              <a:rPr lang="en-GB" altLang="en-US" smtClean="0"/>
              <a:pPr/>
              <a:t>12</a:t>
            </a:fld>
            <a:endParaRPr lang="en-GB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335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4D69C-FAF5-4F4C-ADFA-D54645400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090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5AE5C-D8FD-4198-8A8A-5BF5DFDBC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0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68268-12EE-4D67-9119-54E85E19F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11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A2388-12ED-4992-9C57-B7828CA31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72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 smtClean="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57F8A-6D05-4B27-8EE5-E7575FB12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5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9DA0A-B7A6-4E7D-A782-354E178B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8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DFB0-A27E-491E-BFCF-DEBB1D28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41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254E9-BB83-4994-A668-7B8104EEA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5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47375" y="149225"/>
            <a:ext cx="1095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lang="en-US" sz="3600" kern="1200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599" y="2045494"/>
            <a:ext cx="8596312" cy="3881437"/>
          </a:xfrm>
        </p:spPr>
        <p:txBody>
          <a:bodyPr/>
          <a:lstStyle>
            <a:lvl1pPr>
              <a:defRPr lang="en-US" sz="2200" kern="1200" dirty="0" smtClean="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07037" y="6143487"/>
            <a:ext cx="6842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61E3A-7C82-42B1-83C4-33C129F50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591599" y="6143486"/>
            <a:ext cx="62976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2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27CBC-24F2-4C5E-8F76-B53BCDFAC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DD665-7EB5-4C76-B990-1E249ABEB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3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60EBA-8E28-40F0-A3AE-1E748A2E6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9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DABD-E35D-415B-BD49-4BC51D5D8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2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6302C-44BB-437D-8C76-65CE3E182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2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2F2F-1C7F-4FB3-9A69-5E86B9DDE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48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8ABCE-3190-45C0-843B-7C6D14C71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3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4116D77C-BEAD-4137-963C-081BA55D8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52" r:id="rId11"/>
    <p:sldLayoutId id="2147483746" r:id="rId12"/>
    <p:sldLayoutId id="2147483753" r:id="rId13"/>
    <p:sldLayoutId id="2147483747" r:id="rId14"/>
    <p:sldLayoutId id="2147483748" r:id="rId15"/>
    <p:sldLayoutId id="2147483749" r:id="rId16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evis.scot.nhs.uk/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gc.randd.monitoringgroup@nhs.sco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jpeg"/><Relationship Id="rId4" Type="http://schemas.openxmlformats.org/officeDocument/2006/relationships/hyperlink" Target="mailto:Emma.Moody@nhs.sco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1371600" y="1484313"/>
            <a:ext cx="8458200" cy="1646237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alt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Protocol Deviations </a:t>
            </a:r>
            <a:endParaRPr lang="en-GB" alt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538" y="3130550"/>
            <a:ext cx="7767637" cy="1096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spc="300" dirty="0" smtClean="0">
                <a:solidFill>
                  <a:srgbClr val="003399"/>
                </a:solidFill>
                <a:latin typeface="Century Gothic" pitchFamily="34" charset="0"/>
              </a:rPr>
              <a:t>EVIS Training Video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b="1" spc="300" dirty="0" smtClean="0">
                <a:solidFill>
                  <a:srgbClr val="003399"/>
                </a:solidFill>
                <a:latin typeface="Century Gothic" pitchFamily="34" charset="0"/>
              </a:rPr>
              <a:t>Version 2.0 5</a:t>
            </a:r>
            <a:r>
              <a:rPr lang="en-GB" b="1" spc="300" baseline="30000" dirty="0" smtClean="0">
                <a:solidFill>
                  <a:srgbClr val="003399"/>
                </a:solidFill>
                <a:latin typeface="Century Gothic" pitchFamily="34" charset="0"/>
              </a:rPr>
              <a:t>th</a:t>
            </a:r>
            <a:r>
              <a:rPr lang="en-GB" b="1" spc="300" dirty="0" smtClean="0">
                <a:solidFill>
                  <a:srgbClr val="003399"/>
                </a:solidFill>
                <a:latin typeface="Century Gothic" pitchFamily="34" charset="0"/>
              </a:rPr>
              <a:t> February 2025</a:t>
            </a:r>
            <a:endParaRPr lang="en-GB" dirty="0"/>
          </a:p>
        </p:txBody>
      </p:sp>
      <p:pic>
        <p:nvPicPr>
          <p:cNvPr id="819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425" y="5507038"/>
            <a:ext cx="1408113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97429" y="485775"/>
            <a:ext cx="2695121" cy="2034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033588" y="5448300"/>
            <a:ext cx="6899275" cy="6731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algn="just" defTabSz="914400" eaLnBrk="1" hangingPunct="1">
              <a:spcBef>
                <a:spcPct val="20000"/>
              </a:spcBef>
              <a:defRPr/>
            </a:pPr>
            <a:r>
              <a:rPr lang="en-GB" sz="1600" b="1" kern="0" dirty="0">
                <a:solidFill>
                  <a:srgbClr val="003399"/>
                </a:solidFill>
                <a:latin typeface="+mn-lt"/>
              </a:rPr>
              <a:t>Warning: </a:t>
            </a:r>
            <a:r>
              <a:rPr lang="en-GB" sz="1600" kern="0" dirty="0">
                <a:solidFill>
                  <a:srgbClr val="003399"/>
                </a:solidFill>
                <a:latin typeface="+mn-lt"/>
              </a:rPr>
              <a:t>This training </a:t>
            </a:r>
            <a:r>
              <a:rPr lang="en-GB" sz="1600" kern="0" dirty="0" smtClean="0">
                <a:solidFill>
                  <a:srgbClr val="003399"/>
                </a:solidFill>
                <a:latin typeface="+mn-lt"/>
              </a:rPr>
              <a:t>video is </a:t>
            </a:r>
            <a:r>
              <a:rPr lang="en-GB" sz="1600" kern="0" dirty="0">
                <a:solidFill>
                  <a:srgbClr val="003399"/>
                </a:solidFill>
                <a:latin typeface="+mn-lt"/>
              </a:rPr>
              <a:t>version controlled. Printed or download copies may not be the current version. See </a:t>
            </a:r>
            <a:r>
              <a:rPr lang="en-GB" sz="1600" kern="0" dirty="0">
                <a:solidFill>
                  <a:srgbClr val="0070C0"/>
                </a:solidFill>
                <a:latin typeface="+mn-lt"/>
                <a:hlinkClick r:id="rId5"/>
              </a:rPr>
              <a:t>www.evis.scot.nhs.uk</a:t>
            </a:r>
            <a:endParaRPr lang="en-GB" sz="5400" kern="0" dirty="0">
              <a:solidFill>
                <a:srgbClr val="0070C0"/>
              </a:solidFill>
              <a:latin typeface="+mn-lt"/>
            </a:endParaRPr>
          </a:p>
          <a:p>
            <a:pPr algn="ctr" defTabSz="914400" eaLnBrk="1" hangingPunct="1">
              <a:spcBef>
                <a:spcPct val="20000"/>
              </a:spcBef>
              <a:defRPr/>
            </a:pPr>
            <a:endParaRPr lang="en-GB" sz="2400" kern="0" dirty="0">
              <a:solidFill>
                <a:schemeClr val="accent2"/>
              </a:solidFill>
              <a:latin typeface="+mn-lt"/>
            </a:endParaRPr>
          </a:p>
          <a:p>
            <a:pPr algn="ctr" defTabSz="914400" eaLnBrk="1" hangingPunct="1">
              <a:spcBef>
                <a:spcPct val="20000"/>
              </a:spcBef>
              <a:defRPr/>
            </a:pPr>
            <a:endParaRPr lang="en-GB" sz="2400" kern="0" dirty="0">
              <a:solidFill>
                <a:srgbClr val="003399"/>
              </a:solidFill>
              <a:latin typeface="+mn-lt"/>
            </a:endParaRPr>
          </a:p>
          <a:p>
            <a:pPr algn="ctr" defTabSz="914400" eaLnBrk="1" hangingPunct="1">
              <a:spcBef>
                <a:spcPct val="20000"/>
              </a:spcBef>
              <a:defRPr/>
            </a:pPr>
            <a:endParaRPr lang="en-GB" sz="2400" kern="0" dirty="0">
              <a:solidFill>
                <a:srgbClr val="003399"/>
              </a:solidFill>
              <a:latin typeface="+mn-lt"/>
            </a:endParaRPr>
          </a:p>
        </p:txBody>
      </p:sp>
      <p:pic>
        <p:nvPicPr>
          <p:cNvPr id="8199" name="Picture 9" descr="C:\Users\DOUGLEL522\AppData\Local\Microsoft\Windows\INetCache\Content.Outlook\PPBSRTCJ\EVIS website QR cod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42638" y="5395913"/>
            <a:ext cx="70802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06"/>
    </mc:Choice>
    <mc:Fallback xmlns="">
      <p:transition spd="slow" advTm="2200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Examples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484313"/>
            <a:ext cx="8229600" cy="464185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altLang="en-US" sz="1600" dirty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EQ-5D-5L not being filled in – Category 1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Data Point that affects outcome data – Category 2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Patient </a:t>
            </a:r>
            <a:r>
              <a:rPr lang="en-US" altLang="en-US" sz="1600" dirty="0"/>
              <a:t>does not meet </a:t>
            </a:r>
            <a:r>
              <a:rPr lang="en-US" altLang="en-US" sz="1600" dirty="0" smtClean="0"/>
              <a:t>eligibility – Category 3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en-US" sz="1600" dirty="0" smtClean="0"/>
              <a:t>Multiple patients do not meet the eligibility – Category 4</a:t>
            </a:r>
            <a:endParaRPr lang="en-US" altLang="en-US" sz="1600" dirty="0"/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endParaRPr lang="en-US" altLang="en-US" sz="1600" dirty="0"/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en-US" altLang="en-US" sz="1600" b="1" dirty="0"/>
          </a:p>
        </p:txBody>
      </p:sp>
      <p:pic>
        <p:nvPicPr>
          <p:cNvPr id="19460" name="Picture 5" descr="delive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6172201"/>
            <a:ext cx="1341438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0"/>
            <a:ext cx="2808288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95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889"/>
    </mc:Choice>
    <mc:Fallback xmlns="">
      <p:transition spd="slow" advTm="96889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Protocol Deviation Flow Chart 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152650" y="1412875"/>
            <a:ext cx="7886700" cy="4764088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367213" y="1557338"/>
            <a:ext cx="2449512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Protocol Deviation Identified </a:t>
            </a:r>
          </a:p>
        </p:txBody>
      </p:sp>
      <p:sp>
        <p:nvSpPr>
          <p:cNvPr id="5" name="Down Arrow 4"/>
          <p:cNvSpPr/>
          <p:nvPr/>
        </p:nvSpPr>
        <p:spPr>
          <a:xfrm>
            <a:off x="5375275" y="2190750"/>
            <a:ext cx="433388" cy="719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367213" y="2781300"/>
            <a:ext cx="2449512" cy="719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Report to monitor/sponsor team</a:t>
            </a:r>
          </a:p>
        </p:txBody>
      </p:sp>
      <p:sp>
        <p:nvSpPr>
          <p:cNvPr id="7" name="Down Arrow 6"/>
          <p:cNvSpPr/>
          <p:nvPr/>
        </p:nvSpPr>
        <p:spPr>
          <a:xfrm>
            <a:off x="5375275" y="3478214"/>
            <a:ext cx="433388" cy="479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440239" y="3957639"/>
            <a:ext cx="2376487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Monitor will help to instruct which category of deviation and  confirm which form to complete</a:t>
            </a:r>
          </a:p>
        </p:txBody>
      </p:sp>
      <p:sp>
        <p:nvSpPr>
          <p:cNvPr id="9" name="Down Arrow 8"/>
          <p:cNvSpPr/>
          <p:nvPr/>
        </p:nvSpPr>
        <p:spPr>
          <a:xfrm>
            <a:off x="5303838" y="5300664"/>
            <a:ext cx="863600" cy="64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ight Arrow 9"/>
          <p:cNvSpPr/>
          <p:nvPr/>
        </p:nvSpPr>
        <p:spPr>
          <a:xfrm>
            <a:off x="6743700" y="4365625"/>
            <a:ext cx="865188" cy="7191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705725" y="4606925"/>
            <a:ext cx="46038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7608888" y="3957639"/>
            <a:ext cx="2159000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Site to complete form and return to monitor.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40239" y="5732463"/>
            <a:ext cx="2808287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If CAPA required, monitor will instruct site 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7248525" y="6092826"/>
            <a:ext cx="719138" cy="288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967664" y="5300663"/>
            <a:ext cx="2016125" cy="1441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Once CAPA completed, monitor will send Form A and B to site for filing.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8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97"/>
    </mc:Choice>
    <mc:Fallback xmlns="">
      <p:transition spd="slow" advTm="30697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Contact Us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GB" dirty="0" smtClean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GB" dirty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GB" dirty="0" err="1" smtClean="0">
                <a:solidFill>
                  <a:srgbClr val="0070C0"/>
                </a:solidFill>
                <a:hlinkClick r:id="rId3"/>
              </a:rPr>
              <a:t>ggc.randd.monitoringgroup@nhs.scot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endParaRPr lang="en-GB" dirty="0" smtClean="0">
              <a:solidFill>
                <a:srgbClr val="0070C0"/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GB" dirty="0" err="1" smtClean="0">
                <a:hlinkClick r:id="rId4"/>
              </a:rPr>
              <a:t>Emma.Moody@nhs.scot</a:t>
            </a:r>
            <a:r>
              <a:rPr lang="en-GB" dirty="0" smtClean="0"/>
              <a:t> </a:t>
            </a: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  <p:pic>
        <p:nvPicPr>
          <p:cNvPr id="24580" name="Picture 5" descr="deliver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4" y="6172201"/>
            <a:ext cx="1617663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0"/>
            <a:ext cx="2808288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97"/>
    </mc:Choice>
    <mc:Fallback xmlns="">
      <p:transition spd="slow" advTm="1789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idx="1"/>
          </p:nvPr>
        </p:nvSpPr>
        <p:spPr>
          <a:xfrm>
            <a:off x="2063750" y="836613"/>
            <a:ext cx="8229600" cy="482441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/>
              <a:t>What are Protocol Deviations ?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/>
              <a:t>Why document them ?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 smtClean="0"/>
              <a:t>Forms</a:t>
            </a:r>
            <a:endParaRPr lang="en-GB" altLang="en-US" sz="2400" dirty="0"/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/>
              <a:t>Categorisation of deviations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/>
              <a:t>Examples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altLang="en-US" sz="2400" dirty="0"/>
              <a:t>Contact </a:t>
            </a:r>
            <a:r>
              <a:rPr lang="en-GB" altLang="en-US" sz="2400" dirty="0" smtClean="0"/>
              <a:t>Information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altLang="en-US" sz="2400" dirty="0"/>
          </a:p>
        </p:txBody>
      </p:sp>
      <p:pic>
        <p:nvPicPr>
          <p:cNvPr id="5123" name="Picture 5" descr="delive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6172201"/>
            <a:ext cx="4305299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1" y="1"/>
            <a:ext cx="2695575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13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90"/>
    </mc:Choice>
    <mc:Fallback xmlns="">
      <p:transition spd="slow" advTm="1689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92313" y="1"/>
            <a:ext cx="8229600" cy="1052513"/>
          </a:xfrm>
        </p:spPr>
        <p:txBody>
          <a:bodyPr/>
          <a:lstStyle/>
          <a:p>
            <a:pPr eaLnBrk="1" hangingPunct="1"/>
            <a:r>
              <a:rPr lang="en-GB" altLang="en-US" sz="2800"/>
              <a:t>What is a Protocol Deviation 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1981201" y="765176"/>
            <a:ext cx="8291513" cy="6092825"/>
          </a:xfrm>
        </p:spPr>
        <p:txBody>
          <a:bodyPr rtlCol="0" anchor="b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US" altLang="en-US" sz="1600" b="1" u="sng" dirty="0"/>
              <a:t>Protocol non-compliance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en-US" altLang="en-US" sz="1600" b="1" u="sng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1600" dirty="0"/>
              <a:t>Are departures from the protocol that have been identified retrospectively (Impossible to predict and at times inevitable)</a:t>
            </a:r>
            <a:endParaRPr lang="en-US" altLang="en-US" sz="1600" baseline="30000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en-GB" altLang="en-US" sz="16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600" b="1" dirty="0"/>
              <a:t>Deviation </a:t>
            </a:r>
            <a:r>
              <a:rPr lang="en-GB" altLang="en-US" sz="1600" dirty="0"/>
              <a:t>– a minor departure from the protocol </a:t>
            </a:r>
            <a:r>
              <a:rPr lang="en-US" altLang="en-US" sz="1600" dirty="0"/>
              <a:t>e.g. a missed visit window.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600" b="1" dirty="0"/>
              <a:t>Violation</a:t>
            </a:r>
            <a:r>
              <a:rPr lang="en-GB" altLang="en-US" sz="1600" dirty="0"/>
              <a:t> – a major departure from the protocol e.g. patient ineligible.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sz="1600" dirty="0"/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600" b="1" u="sng" dirty="0"/>
              <a:t>Trial non-compliance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600" u="sng" dirty="0"/>
              <a:t>Failure to comply with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600" dirty="0"/>
              <a:t>The protocol (protocol deviation/non-compliance)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600" dirty="0"/>
              <a:t>GCP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600" dirty="0"/>
              <a:t>Regulations or Acts of Parliament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altLang="en-US" sz="1600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600" u="sng" dirty="0"/>
              <a:t>For all non-compliances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600" dirty="0"/>
              <a:t>Establish root cause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GB" altLang="en-US" sz="1600" dirty="0"/>
              <a:t>Implement corrective and preventative measures </a:t>
            </a:r>
          </a:p>
          <a:p>
            <a:pPr algn="r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400" dirty="0"/>
              <a:t>	</a:t>
            </a:r>
          </a:p>
          <a:p>
            <a:pPr algn="r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000" dirty="0"/>
              <a:t>SI2004/1031</a:t>
            </a:r>
          </a:p>
          <a:p>
            <a:pPr algn="r" eaLnBrk="1" fontAlgn="auto" hangingPunct="1">
              <a:spcAft>
                <a:spcPts val="0"/>
              </a:spcAft>
              <a:buNone/>
              <a:defRPr/>
            </a:pPr>
            <a:r>
              <a:rPr lang="en-GB" altLang="en-US" sz="1000" dirty="0" smtClean="0"/>
              <a:t>Version 2.0 5</a:t>
            </a:r>
            <a:r>
              <a:rPr lang="en-GB" altLang="en-US" sz="1000" baseline="30000" dirty="0" smtClean="0"/>
              <a:t>th</a:t>
            </a:r>
            <a:r>
              <a:rPr lang="en-GB" altLang="en-US" sz="1000" dirty="0" smtClean="0"/>
              <a:t> February 2025</a:t>
            </a:r>
            <a:r>
              <a:rPr lang="en-GB" altLang="en-US" sz="1000" dirty="0"/>
              <a:t>					SOP 51.008</a:t>
            </a:r>
            <a:r>
              <a:rPr lang="en-GB" altLang="en-US" sz="1000" dirty="0">
                <a:solidFill>
                  <a:srgbClr val="FF0000"/>
                </a:solidFill>
              </a:rPr>
              <a:t> </a:t>
            </a:r>
            <a:r>
              <a:rPr lang="en-GB" altLang="en-US" sz="1000" dirty="0"/>
              <a:t>Handling non- compliances</a:t>
            </a:r>
            <a:endParaRPr lang="en-GB" altLang="en-US" sz="900" i="1" dirty="0"/>
          </a:p>
          <a:p>
            <a:pPr eaLnBrk="1" fontAlgn="auto" hangingPunct="1">
              <a:spcAft>
                <a:spcPts val="0"/>
              </a:spcAft>
              <a:buFontTx/>
              <a:buAutoNum type="arabicPeriod"/>
              <a:defRPr/>
            </a:pPr>
            <a:endParaRPr lang="en-GB" altLang="en-US" sz="1100" dirty="0"/>
          </a:p>
        </p:txBody>
      </p:sp>
      <p:pic>
        <p:nvPicPr>
          <p:cNvPr id="7172" name="Picture 4" descr="NHSGG&amp;C*SP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211138"/>
            <a:ext cx="12192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 descr="deliv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6172201"/>
            <a:ext cx="1417638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1" y="4221163"/>
            <a:ext cx="2695575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591599" y="6143486"/>
            <a:ext cx="6352126" cy="49861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2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857"/>
    </mc:Choice>
    <mc:Fallback xmlns="">
      <p:transition spd="slow" advTm="8785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/>
              <a:t>Why document them ?</a:t>
            </a:r>
            <a:br>
              <a:rPr lang="en-GB" altLang="en-US" sz="2800"/>
            </a:br>
            <a:endParaRPr lang="en-GB" altLang="en-US" sz="2800"/>
          </a:p>
        </p:txBody>
      </p:sp>
      <p:sp>
        <p:nvSpPr>
          <p:cNvPr id="6148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</a:t>
            </a:r>
            <a:r>
              <a:rPr lang="en-US" sz="2000" dirty="0"/>
              <a:t>A sponsor of a clinical trial should list all significant protocol non-compliances/deviations in the clinical study report or publication, and must assess whether any of these non-compliances should be reported to the MHRA as a serious breach of GCP and the protocol.”  </a:t>
            </a:r>
            <a:r>
              <a:rPr lang="en-US" sz="1050" dirty="0"/>
              <a:t>MHRA GCP Guide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1050" dirty="0"/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sz="2000" dirty="0"/>
              <a:t>The sponsor must ensure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/>
              <a:t>There is a process for defining non-compliances for a trial, including their classification (such as major or minor).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/>
              <a:t>There is management and escalation of non-compliances, including corrective and preventative actions</a:t>
            </a:r>
            <a:r>
              <a:rPr lang="en-US" sz="2000" dirty="0" smtClean="0"/>
              <a:t>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000" dirty="0" smtClean="0"/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000" dirty="0" smtClean="0"/>
              <a:t>Version 2.0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February 2025</a:t>
            </a:r>
            <a:endParaRPr lang="en-US" sz="2000" dirty="0"/>
          </a:p>
        </p:txBody>
      </p:sp>
      <p:pic>
        <p:nvPicPr>
          <p:cNvPr id="922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0"/>
            <a:ext cx="2808288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1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58"/>
    </mc:Choice>
    <mc:Fallback xmlns="">
      <p:transition spd="slow" advTm="3935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dirty="0" smtClean="0"/>
              <a:t>Forms</a:t>
            </a:r>
            <a:r>
              <a:rPr lang="en-GB" altLang="en-US" sz="2800" dirty="0"/>
              <a:t/>
            </a:r>
            <a:br>
              <a:rPr lang="en-GB" altLang="en-US" sz="2800" dirty="0"/>
            </a:br>
            <a:endParaRPr lang="en-GB" altLang="en-US" sz="2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908051"/>
            <a:ext cx="8229600" cy="5218113"/>
          </a:xfrm>
        </p:spPr>
        <p:txBody>
          <a:bodyPr/>
          <a:lstStyle/>
          <a:p>
            <a:pPr marL="0" indent="0" eaLnBrk="1" hangingPunct="1">
              <a:buNone/>
            </a:pPr>
            <a:endParaRPr lang="en-GB" altLang="en-US" sz="1600" b="1" dirty="0"/>
          </a:p>
          <a:p>
            <a:pPr algn="ctr" eaLnBrk="1" hangingPunct="1">
              <a:buFontTx/>
              <a:buNone/>
            </a:pPr>
            <a:r>
              <a:rPr lang="en-GB" altLang="en-US" sz="1600" b="1" u="sng" dirty="0"/>
              <a:t>Forms</a:t>
            </a:r>
          </a:p>
          <a:p>
            <a:pPr algn="ctr" eaLnBrk="1" hangingPunct="1">
              <a:buFontTx/>
              <a:buNone/>
            </a:pPr>
            <a:endParaRPr lang="en-GB" altLang="en-US" sz="1600" b="1" u="sng" dirty="0"/>
          </a:p>
          <a:p>
            <a:pPr algn="ctr" eaLnBrk="1" hangingPunct="1">
              <a:buFontTx/>
              <a:buNone/>
            </a:pPr>
            <a:r>
              <a:rPr lang="en-GB" altLang="en-US" sz="1600" b="1" dirty="0"/>
              <a:t>Protocol Deviation Reporting Log Form 51.008C (Site to complete): We use this form for Category 1 and Category 2 deviations</a:t>
            </a:r>
          </a:p>
          <a:p>
            <a:pPr algn="ctr" eaLnBrk="1" hangingPunct="1">
              <a:buFontTx/>
              <a:buNone/>
            </a:pPr>
            <a:endParaRPr lang="en-GB" altLang="en-US" sz="1600" b="1" u="sng" dirty="0"/>
          </a:p>
          <a:p>
            <a:pPr eaLnBrk="1" hangingPunct="1"/>
            <a:r>
              <a:rPr lang="en-GB" altLang="en-US" sz="1600" b="1" dirty="0"/>
              <a:t>Protocol Deviation Reporting Form 51.008A  (Site/trial team to complete) We use </a:t>
            </a:r>
            <a:r>
              <a:rPr lang="en-GB" altLang="en-US" sz="1600" b="1" dirty="0" smtClean="0"/>
              <a:t>this form for category </a:t>
            </a:r>
            <a:r>
              <a:rPr lang="en-GB" altLang="en-US" sz="1600" b="1" dirty="0"/>
              <a:t>3 and category 4</a:t>
            </a:r>
            <a:r>
              <a:rPr lang="en-GB" altLang="en-US" sz="1600" b="1" dirty="0" smtClean="0"/>
              <a:t>. If the Sponsor requires more information on a deviation, we may ask for you to complete this form. </a:t>
            </a:r>
            <a:endParaRPr lang="en-GB" altLang="en-US" sz="1600" b="1" dirty="0"/>
          </a:p>
          <a:p>
            <a:pPr eaLnBrk="1" hangingPunct="1"/>
            <a:endParaRPr lang="en-GB" altLang="en-US" sz="1600" b="1" dirty="0"/>
          </a:p>
          <a:p>
            <a:pPr eaLnBrk="1" hangingPunct="1"/>
            <a:r>
              <a:rPr lang="en-GB" altLang="en-US" sz="1600" b="1" dirty="0"/>
              <a:t>Protocol Deviation Reporting Form (part 2) 51.008B (Sponsor to complete</a:t>
            </a:r>
            <a:r>
              <a:rPr lang="en-GB" altLang="en-US" sz="1600" b="1" dirty="0" smtClean="0"/>
              <a:t>)</a:t>
            </a:r>
          </a:p>
          <a:p>
            <a:pPr marL="0" indent="0" eaLnBrk="1" hangingPunct="1">
              <a:buNone/>
            </a:pPr>
            <a:endParaRPr lang="en-GB" altLang="en-US" sz="1600" b="1" dirty="0"/>
          </a:p>
          <a:p>
            <a:pPr marL="0" indent="0" eaLnBrk="1" hangingPunct="1">
              <a:buNone/>
            </a:pPr>
            <a:endParaRPr lang="en-GB" altLang="en-US" sz="1600" b="1" dirty="0" smtClean="0"/>
          </a:p>
          <a:p>
            <a:pPr marL="0" indent="0" eaLnBrk="1" hangingPunct="1">
              <a:buNone/>
            </a:pPr>
            <a:endParaRPr lang="en-GB" altLang="en-US" sz="1600" b="1" dirty="0"/>
          </a:p>
          <a:p>
            <a:pPr marL="0" indent="0" eaLnBrk="1" hangingPunct="1">
              <a:buNone/>
            </a:pPr>
            <a:endParaRPr lang="en-GB" altLang="en-US" sz="1600" b="1" dirty="0" smtClean="0"/>
          </a:p>
          <a:p>
            <a:pPr marL="0" indent="0" eaLnBrk="1" hangingPunct="1">
              <a:buNone/>
            </a:pPr>
            <a:endParaRPr lang="en-GB" altLang="en-US" sz="1600" b="1" dirty="0"/>
          </a:p>
          <a:p>
            <a:pPr marL="0" indent="0" eaLnBrk="1" hangingPunct="1">
              <a:buNone/>
            </a:pPr>
            <a:r>
              <a:rPr lang="en-GB" altLang="en-US" sz="1600" b="1" dirty="0" smtClean="0"/>
              <a:t>Version 2.0 5</a:t>
            </a:r>
            <a:r>
              <a:rPr lang="en-GB" altLang="en-US" sz="1600" b="1" baseline="30000" dirty="0" smtClean="0"/>
              <a:t>th</a:t>
            </a:r>
            <a:r>
              <a:rPr lang="en-GB" altLang="en-US" sz="1600" b="1" dirty="0" smtClean="0"/>
              <a:t> February 2025</a:t>
            </a:r>
            <a:endParaRPr lang="en-GB" altLang="en-US" sz="1600" b="1" dirty="0"/>
          </a:p>
          <a:p>
            <a:pPr eaLnBrk="1" hangingPunct="1"/>
            <a:endParaRPr lang="en-GB" altLang="en-US" sz="1600" dirty="0"/>
          </a:p>
          <a:p>
            <a:pPr eaLnBrk="1" hangingPunct="1"/>
            <a:endParaRPr lang="en-GB" altLang="en-US" sz="1600" dirty="0"/>
          </a:p>
        </p:txBody>
      </p:sp>
      <p:pic>
        <p:nvPicPr>
          <p:cNvPr id="1126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0"/>
            <a:ext cx="2808288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1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2067"/>
    </mc:Choice>
    <mc:Fallback xmlns="">
      <p:transition spd="slow" advTm="7206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Form 51.008C :Send Monthly</a:t>
            </a:r>
          </a:p>
        </p:txBody>
      </p:sp>
      <p:pic>
        <p:nvPicPr>
          <p:cNvPr id="1331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365126"/>
            <a:ext cx="2808288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8" y="31750"/>
            <a:ext cx="12763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322315" y="1192098"/>
            <a:ext cx="8596312" cy="37123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040" y="4571999"/>
            <a:ext cx="8510587" cy="207010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89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178"/>
    </mc:Choice>
    <mc:Fallback xmlns="">
      <p:transition spd="slow" advTm="45178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FORM 51.008A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0910" y="2046288"/>
            <a:ext cx="5738767" cy="387985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6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446"/>
    </mc:Choice>
    <mc:Fallback xmlns="">
      <p:transition spd="slow" advTm="16446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CAPA :Corrective and Preventative Actions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390900" y="3910013"/>
          <a:ext cx="5410200" cy="1828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410200"/>
              </a:tblGrid>
              <a:tr h="1825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5. Please specify what preventive actions have been taken (give details)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64" marR="68564" marT="0" marB="0"/>
                </a:tc>
              </a:tr>
            </a:tbl>
          </a:graphicData>
        </a:graphic>
      </p:graphicFrame>
      <p:sp>
        <p:nvSpPr>
          <p:cNvPr id="16401" name="Rectangle 1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863" y="1678899"/>
            <a:ext cx="9527734" cy="435360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17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238"/>
    </mc:Choice>
    <mc:Fallback xmlns="">
      <p:transition spd="slow" advTm="79238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10128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altLang="en-US" sz="2800"/>
              <a:t>Categorisation of deviations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1914525" y="670719"/>
            <a:ext cx="8229600" cy="430371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1600" b="1" u="sng" dirty="0"/>
              <a:t>Monitor’s categorisation of deviation</a:t>
            </a:r>
            <a:r>
              <a:rPr lang="en-GB" altLang="en-US" sz="1600" dirty="0"/>
              <a:t> </a:t>
            </a:r>
          </a:p>
          <a:p>
            <a:pPr eaLnBrk="1" hangingPunct="1">
              <a:buFontTx/>
              <a:buNone/>
            </a:pPr>
            <a:r>
              <a:rPr lang="en-GB" altLang="en-US" sz="1600" b="1" dirty="0"/>
              <a:t>Category 1: Minor issues detected</a:t>
            </a:r>
          </a:p>
          <a:p>
            <a:pPr eaLnBrk="1" hangingPunct="1"/>
            <a:r>
              <a:rPr lang="en-GB" altLang="en-US" sz="1600" dirty="0"/>
              <a:t> </a:t>
            </a:r>
            <a:r>
              <a:rPr lang="en-GB" altLang="en-US" sz="1600" i="1" dirty="0"/>
              <a:t>Minor issues of non-compliance of an administrative or technical nature are detected that do not compromise patient safety or the integrity of the trial data </a:t>
            </a:r>
            <a:endParaRPr lang="en-GB" altLang="en-US" sz="1600" dirty="0"/>
          </a:p>
          <a:p>
            <a:pPr eaLnBrk="1" hangingPunct="1">
              <a:buFontTx/>
              <a:buNone/>
            </a:pPr>
            <a:r>
              <a:rPr lang="en-GB" altLang="en-US" sz="1600" i="1" dirty="0"/>
              <a:t> </a:t>
            </a:r>
            <a:endParaRPr lang="en-GB" altLang="en-US" sz="1600" dirty="0"/>
          </a:p>
          <a:p>
            <a:pPr eaLnBrk="1" hangingPunct="1">
              <a:buFontTx/>
              <a:buNone/>
            </a:pPr>
            <a:r>
              <a:rPr lang="en-GB" altLang="en-US" sz="1600" b="1" dirty="0"/>
              <a:t>Category 2: Major issues detected</a:t>
            </a:r>
          </a:p>
          <a:p>
            <a:pPr eaLnBrk="1" hangingPunct="1"/>
            <a:r>
              <a:rPr lang="en-GB" altLang="en-US" sz="1600" i="1" dirty="0"/>
              <a:t>Major issues are detected that could affect the conduct of the trial but do not constitute a serious breach of GCP of the protocol</a:t>
            </a:r>
            <a:endParaRPr lang="en-GB" altLang="en-US" sz="1600" dirty="0"/>
          </a:p>
          <a:p>
            <a:pPr eaLnBrk="1" hangingPunct="1">
              <a:buFontTx/>
              <a:buNone/>
            </a:pPr>
            <a:endParaRPr lang="en-GB" altLang="en-US" sz="1600" dirty="0"/>
          </a:p>
          <a:p>
            <a:pPr eaLnBrk="1" hangingPunct="1">
              <a:buFontTx/>
              <a:buNone/>
            </a:pPr>
            <a:r>
              <a:rPr lang="en-GB" altLang="en-US" sz="1600" b="1" dirty="0"/>
              <a:t>Category 3: Serious issues detected</a:t>
            </a:r>
          </a:p>
          <a:p>
            <a:pPr eaLnBrk="1" hangingPunct="1"/>
            <a:r>
              <a:rPr lang="en-GB" altLang="en-US" sz="1600" i="1" dirty="0"/>
              <a:t>Serious issues are detected that may impact on patient safety and/or integrity of the data. This may include potential serious breaches of GCP and/or the trial protocol</a:t>
            </a:r>
          </a:p>
          <a:p>
            <a:pPr eaLnBrk="1" hangingPunct="1">
              <a:buFontTx/>
              <a:buNone/>
            </a:pPr>
            <a:endParaRPr lang="en-GB" altLang="en-US" sz="1600" dirty="0"/>
          </a:p>
          <a:p>
            <a:pPr eaLnBrk="1" hangingPunct="1">
              <a:buFontTx/>
              <a:buNone/>
            </a:pPr>
            <a:r>
              <a:rPr lang="en-GB" altLang="en-US" sz="1600" b="1" dirty="0"/>
              <a:t>Category 4: Critical issues detected</a:t>
            </a:r>
          </a:p>
          <a:p>
            <a:pPr eaLnBrk="1" hangingPunct="1"/>
            <a:r>
              <a:rPr lang="en-GB" altLang="en-US" sz="1600" i="1" dirty="0"/>
              <a:t>Critical issues are detected that have a significant and/or immediate impact on patient safety and/or integrity of the data.  This may include potential serious breaches of GCP and/or the protocol</a:t>
            </a:r>
            <a:endParaRPr lang="en-GB" altLang="en-US" sz="1600" dirty="0"/>
          </a:p>
          <a:p>
            <a:pPr eaLnBrk="1" hangingPunct="1"/>
            <a:endParaRPr lang="en-GB" altLang="en-US" sz="1600" dirty="0"/>
          </a:p>
        </p:txBody>
      </p:sp>
      <p:pic>
        <p:nvPicPr>
          <p:cNvPr id="17412" name="Picture 5" descr="deliver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275" y="6307137"/>
            <a:ext cx="2160588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0"/>
            <a:ext cx="2555875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Version 2.0 5th February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68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876"/>
    </mc:Choice>
    <mc:Fallback xmlns="">
      <p:transition spd="slow" advTm="49876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2232</TotalTime>
  <Words>525</Words>
  <Application>Microsoft Office PowerPoint</Application>
  <PresentationFormat>Widescreen</PresentationFormat>
  <Paragraphs>113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Trebuchet MS</vt:lpstr>
      <vt:lpstr>Wingdings</vt:lpstr>
      <vt:lpstr>Wingdings 3</vt:lpstr>
      <vt:lpstr>Facet</vt:lpstr>
      <vt:lpstr>Protocol Deviations </vt:lpstr>
      <vt:lpstr>PowerPoint Presentation</vt:lpstr>
      <vt:lpstr>What is a Protocol Deviation ?</vt:lpstr>
      <vt:lpstr>Why document them ? </vt:lpstr>
      <vt:lpstr>Forms </vt:lpstr>
      <vt:lpstr>Form 51.008C :Send Monthly</vt:lpstr>
      <vt:lpstr>FORM 51.008A</vt:lpstr>
      <vt:lpstr>CAPA :Corrective and Preventative Actions</vt:lpstr>
      <vt:lpstr>Categorisation of deviations</vt:lpstr>
      <vt:lpstr>Examples</vt:lpstr>
      <vt:lpstr>Protocol Deviation Flow Chart </vt:lpstr>
      <vt:lpstr>Contact Us</vt:lpstr>
    </vt:vector>
  </TitlesOfParts>
  <Company>NHS Greater Glasgow &amp;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Haggerty, Louise</dc:creator>
  <cp:lastModifiedBy>Greenwood, Hannah</cp:lastModifiedBy>
  <cp:revision>149</cp:revision>
  <dcterms:created xsi:type="dcterms:W3CDTF">2022-04-05T09:16:01Z</dcterms:created>
  <dcterms:modified xsi:type="dcterms:W3CDTF">2025-02-07T12:32:31Z</dcterms:modified>
</cp:coreProperties>
</file>