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93" r:id="rId4"/>
    <p:sldId id="258" r:id="rId5"/>
    <p:sldId id="301" r:id="rId6"/>
    <p:sldId id="294" r:id="rId7"/>
    <p:sldId id="295" r:id="rId8"/>
    <p:sldId id="296" r:id="rId9"/>
    <p:sldId id="297" r:id="rId10"/>
    <p:sldId id="298" r:id="rId11"/>
    <p:sldId id="299" r:id="rId12"/>
    <p:sldId id="300" r:id="rId13"/>
    <p:sldId id="302" r:id="rId14"/>
    <p:sldId id="291" r:id="rId15"/>
    <p:sldId id="311" r:id="rId16"/>
    <p:sldId id="312" r:id="rId17"/>
    <p:sldId id="315" r:id="rId18"/>
    <p:sldId id="308" r:id="rId19"/>
    <p:sldId id="305" r:id="rId20"/>
    <p:sldId id="314" r:id="rId21"/>
    <p:sldId id="292" r:id="rId22"/>
    <p:sldId id="306" r:id="rId23"/>
    <p:sldId id="316" r:id="rId24"/>
    <p:sldId id="303" r:id="rId25"/>
    <p:sldId id="259" r:id="rId26"/>
    <p:sldId id="286" r:id="rId27"/>
    <p:sldId id="287" r:id="rId28"/>
    <p:sldId id="304" r:id="rId29"/>
    <p:sldId id="289" r:id="rId30"/>
    <p:sldId id="288" r:id="rId31"/>
    <p:sldId id="290" r:id="rId32"/>
    <p:sldId id="318" r:id="rId33"/>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Elizabeth" initials="D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09" autoAdjust="0"/>
  </p:normalViewPr>
  <p:slideViewPr>
    <p:cSldViewPr snapToGrid="0">
      <p:cViewPr varScale="1">
        <p:scale>
          <a:sx n="54" d="100"/>
          <a:sy n="54" d="100"/>
        </p:scale>
        <p:origin x="1148" y="56"/>
      </p:cViewPr>
      <p:guideLst/>
    </p:cSldViewPr>
  </p:slideViewPr>
  <p:outlineViewPr>
    <p:cViewPr>
      <p:scale>
        <a:sx n="33" d="100"/>
        <a:sy n="33" d="100"/>
      </p:scale>
      <p:origin x="0" y="-725"/>
    </p:cViewPr>
  </p:outlineViewPr>
  <p:notesTextViewPr>
    <p:cViewPr>
      <p:scale>
        <a:sx n="1" d="1"/>
        <a:sy n="1" d="1"/>
      </p:scale>
      <p:origin x="0" y="0"/>
    </p:cViewPr>
  </p:notesTextViewPr>
  <p:notesViewPr>
    <p:cSldViewPr snapToGrid="0">
      <p:cViewPr varScale="1">
        <p:scale>
          <a:sx n="62" d="100"/>
          <a:sy n="62" d="100"/>
        </p:scale>
        <p:origin x="238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en-GB"/>
          </a:p>
        </p:txBody>
      </p:sp>
      <p:sp>
        <p:nvSpPr>
          <p:cNvPr id="3" name="Date Placeholder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3FBEC7C0-A215-4711-9A7D-48009FB86A9B}" type="datetimeFigureOut">
              <a:rPr lang="en-GB" smtClean="0"/>
              <a:t>05/02/2025</a:t>
            </a:fld>
            <a:endParaRPr lang="en-GB"/>
          </a:p>
        </p:txBody>
      </p:sp>
      <p:sp>
        <p:nvSpPr>
          <p:cNvPr id="4" name="Footer Placeholder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en-GB"/>
          </a:p>
        </p:txBody>
      </p:sp>
      <p:sp>
        <p:nvSpPr>
          <p:cNvPr id="5" name="Slide Number Placeholder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47A5BB88-071F-48DF-932D-ADC389EEF58A}" type="slidenum">
              <a:rPr lang="en-GB" smtClean="0"/>
              <a:t>‹#›</a:t>
            </a:fld>
            <a:endParaRPr lang="en-GB"/>
          </a:p>
        </p:txBody>
      </p:sp>
    </p:spTree>
    <p:extLst>
      <p:ext uri="{BB962C8B-B14F-4D97-AF65-F5344CB8AC3E}">
        <p14:creationId xmlns:p14="http://schemas.microsoft.com/office/powerpoint/2010/main" val="166847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pPr>
              <a:defRPr/>
            </a:pPr>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pPr>
              <a:defRPr/>
            </a:pPr>
            <a:fld id="{9A2C9346-6B5D-4565-9D01-D11996A853B9}" type="datetimeFigureOut">
              <a:rPr lang="en-GB"/>
              <a:pPr>
                <a:defRPr/>
              </a:pPr>
              <a:t>05/02/2025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pPr lvl="0"/>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pPr>
              <a:defRPr/>
            </a:pPr>
            <a:fld id="{DF0FA252-C276-45F6-9268-1E9A81897FBC}" type="slidenum">
              <a:rPr lang="en-GB"/>
              <a:pPr>
                <a:defRPr/>
              </a:pPr>
              <a:t>‹#›</a:t>
            </a:fld>
            <a:endParaRPr lang="en-GB"/>
          </a:p>
        </p:txBody>
      </p:sp>
    </p:spTree>
    <p:extLst>
      <p:ext uri="{BB962C8B-B14F-4D97-AF65-F5344CB8AC3E}">
        <p14:creationId xmlns:p14="http://schemas.microsoft.com/office/powerpoint/2010/main" val="576895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F0FA252-C276-45F6-9268-1E9A81897FBC}" type="slidenum">
              <a:rPr lang="en-GB" smtClean="0"/>
              <a:pPr>
                <a:defRPr/>
              </a:pPr>
              <a:t>1</a:t>
            </a:fld>
            <a:endParaRPr lang="en-GB"/>
          </a:p>
        </p:txBody>
      </p:sp>
    </p:spTree>
    <p:extLst>
      <p:ext uri="{BB962C8B-B14F-4D97-AF65-F5344CB8AC3E}">
        <p14:creationId xmlns:p14="http://schemas.microsoft.com/office/powerpoint/2010/main" val="406001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12</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7341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14</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13269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0"/>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300">
                <a:latin typeface="Times New Roman" panose="02020603050405020304" pitchFamily="18" charset="0"/>
              </a:rPr>
              <a:pPr algn="r" eaLnBrk="1" hangingPunct="1"/>
              <a:t>05/02/2025</a:t>
            </a:fld>
            <a:endParaRPr lang="en-GB" altLang="en-US" sz="1300">
              <a:latin typeface="Times New Roman" panose="02020603050405020304" pitchFamily="18" charset="0"/>
            </a:endParaRPr>
          </a:p>
        </p:txBody>
      </p:sp>
      <p:sp>
        <p:nvSpPr>
          <p:cNvPr id="14339" name="Rectangle 6"/>
          <p:cNvSpPr txBox="1">
            <a:spLocks noGrp="1" noChangeArrowheads="1"/>
          </p:cNvSpPr>
          <p:nvPr/>
        </p:nvSpPr>
        <p:spPr bwMode="auto">
          <a:xfrm>
            <a:off x="1"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3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300">
                <a:latin typeface="Times New Roman" panose="02020603050405020304" pitchFamily="18" charset="0"/>
              </a:rPr>
              <a:pPr algn="r" eaLnBrk="1" hangingPunct="1"/>
              <a:t>15</a:t>
            </a:fld>
            <a:endParaRPr lang="en-GB" altLang="en-US" sz="13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90" y="5118424"/>
            <a:ext cx="4940902"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6736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0"/>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300">
                <a:latin typeface="Times New Roman" panose="02020603050405020304" pitchFamily="18" charset="0"/>
              </a:rPr>
              <a:pPr algn="r" eaLnBrk="1" hangingPunct="1"/>
              <a:t>05/02/2025</a:t>
            </a:fld>
            <a:endParaRPr lang="en-GB" altLang="en-US" sz="1300">
              <a:latin typeface="Times New Roman" panose="02020603050405020304" pitchFamily="18" charset="0"/>
            </a:endParaRPr>
          </a:p>
        </p:txBody>
      </p:sp>
      <p:sp>
        <p:nvSpPr>
          <p:cNvPr id="14339" name="Rectangle 6"/>
          <p:cNvSpPr txBox="1">
            <a:spLocks noGrp="1" noChangeArrowheads="1"/>
          </p:cNvSpPr>
          <p:nvPr/>
        </p:nvSpPr>
        <p:spPr bwMode="auto">
          <a:xfrm>
            <a:off x="1"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3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300">
                <a:latin typeface="Times New Roman" panose="02020603050405020304" pitchFamily="18" charset="0"/>
              </a:rPr>
              <a:pPr algn="r" eaLnBrk="1" hangingPunct="1"/>
              <a:t>16</a:t>
            </a:fld>
            <a:endParaRPr lang="en-GB" altLang="en-US" sz="13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90" y="5118424"/>
            <a:ext cx="4940902"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6984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0"/>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300">
                <a:latin typeface="Times New Roman" panose="02020603050405020304" pitchFamily="18" charset="0"/>
              </a:rPr>
              <a:pPr algn="r" eaLnBrk="1" hangingPunct="1"/>
              <a:t>05/02/2025</a:t>
            </a:fld>
            <a:endParaRPr lang="en-GB" altLang="en-US" sz="1300">
              <a:latin typeface="Times New Roman" panose="02020603050405020304" pitchFamily="18" charset="0"/>
            </a:endParaRPr>
          </a:p>
        </p:txBody>
      </p:sp>
      <p:sp>
        <p:nvSpPr>
          <p:cNvPr id="14339" name="Rectangle 6"/>
          <p:cNvSpPr txBox="1">
            <a:spLocks noGrp="1" noChangeArrowheads="1"/>
          </p:cNvSpPr>
          <p:nvPr/>
        </p:nvSpPr>
        <p:spPr bwMode="auto">
          <a:xfrm>
            <a:off x="1"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3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300">
                <a:latin typeface="Times New Roman" panose="02020603050405020304" pitchFamily="18" charset="0"/>
              </a:rPr>
              <a:pPr algn="r" eaLnBrk="1" hangingPunct="1"/>
              <a:t>17</a:t>
            </a:fld>
            <a:endParaRPr lang="en-GB" altLang="en-US" sz="13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90" y="5118424"/>
            <a:ext cx="4940902"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4825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18</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6892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19</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4988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20</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879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21</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8754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22</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9389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F0FA252-C276-45F6-9268-1E9A81897FBC}" type="slidenum">
              <a:rPr lang="en-GB" smtClean="0"/>
              <a:pPr>
                <a:defRPr/>
              </a:pPr>
              <a:t>3</a:t>
            </a:fld>
            <a:endParaRPr lang="en-GB"/>
          </a:p>
        </p:txBody>
      </p:sp>
    </p:spTree>
    <p:extLst>
      <p:ext uri="{BB962C8B-B14F-4D97-AF65-F5344CB8AC3E}">
        <p14:creationId xmlns:p14="http://schemas.microsoft.com/office/powerpoint/2010/main" val="318312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23</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44647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25</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603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26</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2671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27</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20364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29</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3837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30</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94834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31</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1892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258912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6</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0109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7</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1113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8</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0227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9</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195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10</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3599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1"/>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3B761509-B1AE-4A54-A913-7E232A786467}" type="datetime1">
              <a:rPr lang="en-GB" altLang="en-US" sz="1200">
                <a:latin typeface="Times New Roman" panose="02020603050405020304" pitchFamily="18" charset="0"/>
              </a:rPr>
              <a:pPr algn="r" eaLnBrk="1" hangingPunct="1"/>
              <a:t>05/02/2025</a:t>
            </a:fld>
            <a:endParaRPr lang="en-GB" altLang="en-US" sz="1200">
              <a:latin typeface="Times New Roman" panose="02020603050405020304" pitchFamily="18" charset="0"/>
            </a:endParaRPr>
          </a:p>
        </p:txBody>
      </p:sp>
      <p:sp>
        <p:nvSpPr>
          <p:cNvPr id="14339" name="Rectangle 6"/>
          <p:cNvSpPr txBox="1">
            <a:spLocks noGrp="1" noChangeArrowheads="1"/>
          </p:cNvSpPr>
          <p:nvPr/>
        </p:nvSpPr>
        <p:spPr bwMode="auto">
          <a:xfrm>
            <a:off x="0"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2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5" rIns="92492" bIns="46245"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AC8DFA50-0F0C-4289-98A2-9CAB5C1F0684}" type="slidenum">
              <a:rPr lang="en-GB" altLang="en-US" sz="1200">
                <a:latin typeface="Times New Roman" panose="02020603050405020304" pitchFamily="18" charset="0"/>
              </a:rPr>
              <a:pPr algn="r" eaLnBrk="1" hangingPunct="1"/>
              <a:t>11</a:t>
            </a:fld>
            <a:endParaRPr lang="en-GB" altLang="en-US" sz="12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89" y="5118423"/>
            <a:ext cx="4940903"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55132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9354D69C-FAF5-4F4C-ADFA-D54645400797}" type="slidenum">
              <a:rPr lang="en-US"/>
              <a:pPr>
                <a:defRPr/>
              </a:pPr>
              <a:t>‹#›</a:t>
            </a:fld>
            <a:endParaRPr lang="en-US"/>
          </a:p>
        </p:txBody>
      </p:sp>
    </p:spTree>
    <p:extLst>
      <p:ext uri="{BB962C8B-B14F-4D97-AF65-F5344CB8AC3E}">
        <p14:creationId xmlns:p14="http://schemas.microsoft.com/office/powerpoint/2010/main" val="18030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75AE5C-D8FD-4198-8A8A-5BF5DFDBCC8F}" type="slidenum">
              <a:rPr lang="en-US"/>
              <a:pPr>
                <a:defRPr/>
              </a:pPr>
              <a:t>‹#›</a:t>
            </a:fld>
            <a:endParaRPr lang="en-US"/>
          </a:p>
        </p:txBody>
      </p:sp>
    </p:spTree>
    <p:extLst>
      <p:ext uri="{BB962C8B-B14F-4D97-AF65-F5344CB8AC3E}">
        <p14:creationId xmlns:p14="http://schemas.microsoft.com/office/powerpoint/2010/main" val="148420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9FE0F5"/>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a:xfrm>
            <a:off x="7205663" y="6042025"/>
            <a:ext cx="9112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5AF68268-12EE-4D67-9119-54E85E19FECE}" type="slidenum">
              <a:rPr lang="en-US"/>
              <a:pPr>
                <a:defRPr/>
              </a:pPr>
              <a:t>‹#›</a:t>
            </a:fld>
            <a:endParaRPr lang="en-US"/>
          </a:p>
        </p:txBody>
      </p:sp>
    </p:spTree>
    <p:extLst>
      <p:ext uri="{BB962C8B-B14F-4D97-AF65-F5344CB8AC3E}">
        <p14:creationId xmlns:p14="http://schemas.microsoft.com/office/powerpoint/2010/main" val="355941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4A2388-12ED-4992-9C57-B7828CA3185E}" type="slidenum">
              <a:rPr lang="en-US"/>
              <a:pPr>
                <a:defRPr/>
              </a:pPr>
              <a:t>‹#›</a:t>
            </a:fld>
            <a:endParaRPr lang="en-US"/>
          </a:p>
        </p:txBody>
      </p:sp>
    </p:spTree>
    <p:extLst>
      <p:ext uri="{BB962C8B-B14F-4D97-AF65-F5344CB8AC3E}">
        <p14:creationId xmlns:p14="http://schemas.microsoft.com/office/powerpoint/2010/main" val="371567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b="30112"/>
          <a:stretch>
            <a:fillRect/>
          </a:stretch>
        </p:blipFill>
        <p:spPr bwMode="auto">
          <a:xfrm>
            <a:off x="10747375" y="149225"/>
            <a:ext cx="1095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defTabSz="457200" rtl="0" fontAlgn="base">
              <a:spcBef>
                <a:spcPct val="0"/>
              </a:spcBef>
              <a:spcAft>
                <a:spcPct val="0"/>
              </a:spcAft>
              <a:defRPr lang="en-US" sz="3600" kern="1200" dirty="0">
                <a:solidFill>
                  <a:srgbClr val="0070C0"/>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91599" y="2045494"/>
            <a:ext cx="8596312" cy="3881437"/>
          </a:xfrm>
        </p:spPr>
        <p:txBody>
          <a:bodyPr/>
          <a:lstStyle>
            <a:lvl1pPr>
              <a:defRPr lang="en-US" sz="2200" kern="1200" dirty="0" smtClean="0">
                <a:solidFill>
                  <a:srgbClr val="404040"/>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a:xfrm>
            <a:off x="8507037" y="6143487"/>
            <a:ext cx="684213" cy="365125"/>
          </a:xfrm>
        </p:spPr>
        <p:txBody>
          <a:bodyPr/>
          <a:lstStyle>
            <a:lvl1pPr>
              <a:defRPr/>
            </a:lvl1pPr>
          </a:lstStyle>
          <a:p>
            <a:pPr>
              <a:defRPr/>
            </a:pPr>
            <a:fld id="{CB261E3A-7C82-42B1-83C4-33C129F50B27}" type="slidenum">
              <a:rPr lang="en-US"/>
              <a:pPr>
                <a:defRPr/>
              </a:pPr>
              <a:t>‹#›</a:t>
            </a:fld>
            <a:endParaRPr lang="en-US"/>
          </a:p>
        </p:txBody>
      </p:sp>
    </p:spTree>
    <p:extLst>
      <p:ext uri="{BB962C8B-B14F-4D97-AF65-F5344CB8AC3E}">
        <p14:creationId xmlns:p14="http://schemas.microsoft.com/office/powerpoint/2010/main" val="409612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7"/>
          <p:cNvSpPr>
            <a:spLocks noGrp="1"/>
          </p:cNvSpPr>
          <p:nvPr>
            <p:ph type="ftr" sz="quarter" idx="10"/>
          </p:nvPr>
        </p:nvSpPr>
        <p:spPr>
          <a:xfrm>
            <a:off x="668338" y="6057960"/>
            <a:ext cx="4114800" cy="365125"/>
          </a:xfrm>
          <a:prstGeom prst="rect">
            <a:avLst/>
          </a:prstGeom>
        </p:spPr>
        <p:txBody>
          <a:bodyPr/>
          <a:lstStyle/>
          <a:p>
            <a:r>
              <a:rPr lang="en-GB"/>
              <a:t>DRAFT 17.02.2023</a:t>
            </a:r>
            <a:endParaRPr lang="en-GB" dirty="0"/>
          </a:p>
        </p:txBody>
      </p:sp>
      <p:sp>
        <p:nvSpPr>
          <p:cNvPr id="9" name="Slide Number Placeholder 8"/>
          <p:cNvSpPr>
            <a:spLocks noGrp="1"/>
          </p:cNvSpPr>
          <p:nvPr>
            <p:ph type="sldNum" sz="quarter" idx="11"/>
          </p:nvPr>
        </p:nvSpPr>
        <p:spPr/>
        <p:txBody>
          <a:bodyPr/>
          <a:lstStyle/>
          <a:p>
            <a:pPr>
              <a:defRPr/>
            </a:pPr>
            <a:fld id="{4116D77C-BEAD-4137-963C-081BA55D8C7C}" type="slidenum">
              <a:rPr lang="en-US" smtClean="0"/>
              <a:pPr>
                <a:defRPr/>
              </a:pPr>
              <a:t>‹#›</a:t>
            </a:fld>
            <a:endParaRPr lang="en-US"/>
          </a:p>
        </p:txBody>
      </p:sp>
    </p:spTree>
    <p:extLst>
      <p:ext uri="{BB962C8B-B14F-4D97-AF65-F5344CB8AC3E}">
        <p14:creationId xmlns:p14="http://schemas.microsoft.com/office/powerpoint/2010/main" val="47273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BDD665-7EB5-4C76-B990-1E249ABEB952}" type="slidenum">
              <a:rPr lang="en-US"/>
              <a:pPr>
                <a:defRPr/>
              </a:pPr>
              <a:t>‹#›</a:t>
            </a:fld>
            <a:endParaRPr lang="en-US"/>
          </a:p>
        </p:txBody>
      </p:sp>
    </p:spTree>
    <p:extLst>
      <p:ext uri="{BB962C8B-B14F-4D97-AF65-F5344CB8AC3E}">
        <p14:creationId xmlns:p14="http://schemas.microsoft.com/office/powerpoint/2010/main" val="342193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860EBA-8E28-40F0-A3AE-1E748A2E6D93}" type="slidenum">
              <a:rPr lang="en-US"/>
              <a:pPr>
                <a:defRPr/>
              </a:pPr>
              <a:t>‹#›</a:t>
            </a:fld>
            <a:endParaRPr lang="en-US"/>
          </a:p>
        </p:txBody>
      </p:sp>
    </p:spTree>
    <p:extLst>
      <p:ext uri="{BB962C8B-B14F-4D97-AF65-F5344CB8AC3E}">
        <p14:creationId xmlns:p14="http://schemas.microsoft.com/office/powerpoint/2010/main" val="291109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E5DABD-E35D-415B-BD49-4BC51D5D8899}" type="slidenum">
              <a:rPr lang="en-US"/>
              <a:pPr>
                <a:defRPr/>
              </a:pPr>
              <a:t>‹#›</a:t>
            </a:fld>
            <a:endParaRPr lang="en-US"/>
          </a:p>
        </p:txBody>
      </p:sp>
    </p:spTree>
    <p:extLst>
      <p:ext uri="{BB962C8B-B14F-4D97-AF65-F5344CB8AC3E}">
        <p14:creationId xmlns:p14="http://schemas.microsoft.com/office/powerpoint/2010/main" val="282032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96302C-44BB-437D-8C76-65CE3E182C7B}" type="slidenum">
              <a:rPr lang="en-US"/>
              <a:pPr>
                <a:defRPr/>
              </a:pPr>
              <a:t>‹#›</a:t>
            </a:fld>
            <a:endParaRPr lang="en-US"/>
          </a:p>
        </p:txBody>
      </p:sp>
    </p:spTree>
    <p:extLst>
      <p:ext uri="{BB962C8B-B14F-4D97-AF65-F5344CB8AC3E}">
        <p14:creationId xmlns:p14="http://schemas.microsoft.com/office/powerpoint/2010/main" val="206202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77863" y="6042025"/>
            <a:ext cx="6297612" cy="365125"/>
          </a:xfrm>
          <a:prstGeom prst="rect">
            <a:avLst/>
          </a:prstGeom>
        </p:spPr>
        <p:txBody>
          <a:bodyPr/>
          <a:lstStyle>
            <a:lvl1pPr>
              <a:defRPr/>
            </a:lvl1pPr>
          </a:lstStyle>
          <a:p>
            <a:pPr>
              <a:defRPr/>
            </a:pPr>
            <a:r>
              <a:rPr lang="en-US"/>
              <a:t>Version 1.0 28.06.2022</a:t>
            </a:r>
          </a:p>
        </p:txBody>
      </p:sp>
      <p:sp>
        <p:nvSpPr>
          <p:cNvPr id="7" name="Slide Number Placeholder 5"/>
          <p:cNvSpPr>
            <a:spLocks noGrp="1"/>
          </p:cNvSpPr>
          <p:nvPr>
            <p:ph type="sldNum" sz="quarter" idx="12"/>
          </p:nvPr>
        </p:nvSpPr>
        <p:spPr/>
        <p:txBody>
          <a:bodyPr/>
          <a:lstStyle>
            <a:lvl1pPr>
              <a:defRPr/>
            </a:lvl1pPr>
          </a:lstStyle>
          <a:p>
            <a:pPr>
              <a:defRPr/>
            </a:pPr>
            <a:fld id="{37992F2F-1C7F-4FB3-9A69-5E86B9DDEBBA}" type="slidenum">
              <a:rPr lang="en-US"/>
              <a:pPr>
                <a:defRPr/>
              </a:pPr>
              <a:t>‹#›</a:t>
            </a:fld>
            <a:endParaRPr lang="en-US"/>
          </a:p>
        </p:txBody>
      </p:sp>
    </p:spTree>
    <p:extLst>
      <p:ext uri="{BB962C8B-B14F-4D97-AF65-F5344CB8AC3E}">
        <p14:creationId xmlns:p14="http://schemas.microsoft.com/office/powerpoint/2010/main" val="251848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8ABCE-3190-45C0-843B-7C6D14C719AD}" type="slidenum">
              <a:rPr lang="en-US"/>
              <a:pPr>
                <a:defRPr/>
              </a:pPr>
              <a:t>‹#›</a:t>
            </a:fld>
            <a:endParaRPr lang="en-US"/>
          </a:p>
        </p:txBody>
      </p:sp>
    </p:spTree>
    <p:extLst>
      <p:ext uri="{BB962C8B-B14F-4D97-AF65-F5344CB8AC3E}">
        <p14:creationId xmlns:p14="http://schemas.microsoft.com/office/powerpoint/2010/main" val="94063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4116D77C-BEAD-4137-963C-081BA55D8C7C}" type="slidenum">
              <a:rPr lang="en-US"/>
              <a:pPr>
                <a:defRPr/>
              </a:pPr>
              <a:t>‹#›</a:t>
            </a:fld>
            <a:endParaRPr lang="en-US"/>
          </a:p>
        </p:txBody>
      </p:sp>
      <p:sp>
        <p:nvSpPr>
          <p:cNvPr id="2" name="TextBox 1"/>
          <p:cNvSpPr txBox="1"/>
          <p:nvPr userDrawn="1"/>
        </p:nvSpPr>
        <p:spPr>
          <a:xfrm>
            <a:off x="677863" y="6407150"/>
            <a:ext cx="2650128" cy="230832"/>
          </a:xfrm>
          <a:prstGeom prst="rect">
            <a:avLst/>
          </a:prstGeom>
          <a:noFill/>
        </p:spPr>
        <p:txBody>
          <a:bodyPr wrap="square" rtlCol="0">
            <a:spAutoFit/>
          </a:bodyPr>
          <a:lstStyle/>
          <a:p>
            <a:r>
              <a:rPr lang="en-GB" sz="900" dirty="0"/>
              <a:t>V4.0 23.01.2025</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52" r:id="rId11"/>
    <p:sldLayoutId id="2147483746" r:id="rId12"/>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evis.scot.nhs.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vis.scot.nhs.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Alasdair.corfield2@nhs.scot" TargetMode="External"/><Relationship Id="rId3" Type="http://schemas.openxmlformats.org/officeDocument/2006/relationships/hyperlink" Target="mailto:Hannah.Greenwood@nhs.scot" TargetMode="External"/><Relationship Id="rId7" Type="http://schemas.openxmlformats.org/officeDocument/2006/relationships/hyperlink" Target="mailto:Louise.Ner@nhs.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pamela.surtees@nhs.scot" TargetMode="External"/><Relationship Id="rId5" Type="http://schemas.openxmlformats.org/officeDocument/2006/relationships/hyperlink" Target="mailto:elizabeth.douglas5@nhs.scot" TargetMode="External"/><Relationship Id="rId4" Type="http://schemas.openxmlformats.org/officeDocument/2006/relationships/hyperlink" Target="mailto:ggc.evistrial@nhs.scot" TargetMode="Externa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hyperlink" Target="http://www.evis.scot.nhs.u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vis.scot.nh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161256" y="1988742"/>
            <a:ext cx="8458200" cy="1646237"/>
          </a:xfrm>
        </p:spPr>
        <p:txBody>
          <a:bodyPr/>
          <a:lstStyle/>
          <a:p>
            <a:pPr algn="l" eaLnBrk="1" hangingPunct="1">
              <a:defRPr/>
            </a:pPr>
            <a:r>
              <a:rPr lang="en-GB" sz="4400" b="1" dirty="0">
                <a:latin typeface="Calibri" panose="020F0502020204030204" pitchFamily="34" charset="0"/>
                <a:cs typeface="Calibri" panose="020F0502020204030204" pitchFamily="34" charset="0"/>
              </a:rPr>
              <a:t>EVIS: Overview for pharmacy staff</a:t>
            </a:r>
            <a:endParaRPr lang="en-GB" altLang="en-US" sz="4400" b="1" dirty="0">
              <a:latin typeface="Calibri" panose="020F0502020204030204" pitchFamily="34" charset="0"/>
              <a:cs typeface="Calibri" panose="020F0502020204030204" pitchFamily="34" charset="0"/>
            </a:endParaRPr>
          </a:p>
        </p:txBody>
      </p:sp>
      <p:pic>
        <p:nvPicPr>
          <p:cNvPr id="81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256" y="523965"/>
            <a:ext cx="2695121" cy="203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033588" y="5448300"/>
            <a:ext cx="6899275" cy="673100"/>
          </a:xfrm>
          <a:prstGeom prst="rect">
            <a:avLst/>
          </a:prstGeom>
          <a:noFill/>
          <a:ln w="25400">
            <a:solidFill>
              <a:srgbClr val="FF0000"/>
            </a:solidFill>
            <a:miter lim="800000"/>
            <a:headEnd/>
            <a:tailEnd/>
          </a:ln>
        </p:spPr>
        <p:txBody>
          <a:bodyPr/>
          <a:lstStyle/>
          <a:p>
            <a:pPr algn="just" defTabSz="914400" eaLnBrk="1" hangingPunct="1">
              <a:spcBef>
                <a:spcPct val="20000"/>
              </a:spcBef>
              <a:defRPr/>
            </a:pPr>
            <a:r>
              <a:rPr lang="en-GB" sz="1600" b="1" kern="0" dirty="0">
                <a:solidFill>
                  <a:srgbClr val="003399"/>
                </a:solidFill>
                <a:latin typeface="+mn-lt"/>
              </a:rPr>
              <a:t>Warning: </a:t>
            </a:r>
            <a:r>
              <a:rPr lang="en-GB" sz="1600" kern="0" dirty="0">
                <a:solidFill>
                  <a:srgbClr val="003399"/>
                </a:solidFill>
                <a:latin typeface="+mn-lt"/>
              </a:rPr>
              <a:t>This training module is version controlled. Printed or download copies may not be the current version. See </a:t>
            </a:r>
            <a:r>
              <a:rPr lang="en-GB" sz="1600" kern="0" dirty="0">
                <a:solidFill>
                  <a:srgbClr val="0070C0"/>
                </a:solidFill>
                <a:latin typeface="+mn-lt"/>
                <a:hlinkClick r:id="rId4"/>
              </a:rPr>
              <a:t>www.evis.scot.nhs.uk</a:t>
            </a:r>
            <a:endParaRPr lang="en-GB" sz="5400" kern="0" dirty="0">
              <a:solidFill>
                <a:srgbClr val="0070C0"/>
              </a:solidFill>
              <a:latin typeface="+mn-lt"/>
            </a:endParaRPr>
          </a:p>
          <a:p>
            <a:pPr algn="ctr" defTabSz="914400" eaLnBrk="1" hangingPunct="1">
              <a:spcBef>
                <a:spcPct val="20000"/>
              </a:spcBef>
              <a:defRPr/>
            </a:pPr>
            <a:endParaRPr lang="en-GB" sz="2400" kern="0" dirty="0">
              <a:solidFill>
                <a:schemeClr val="accent2"/>
              </a:solidFill>
              <a:latin typeface="+mn-lt"/>
            </a:endParaRPr>
          </a:p>
          <a:p>
            <a:pPr algn="ctr" defTabSz="914400" eaLnBrk="1" hangingPunct="1">
              <a:spcBef>
                <a:spcPct val="20000"/>
              </a:spcBef>
              <a:defRPr/>
            </a:pPr>
            <a:endParaRPr lang="en-GB" sz="2400" kern="0" dirty="0">
              <a:solidFill>
                <a:srgbClr val="003399"/>
              </a:solidFill>
              <a:latin typeface="+mn-lt"/>
            </a:endParaRPr>
          </a:p>
          <a:p>
            <a:pPr algn="ctr" defTabSz="914400" eaLnBrk="1" hangingPunct="1">
              <a:spcBef>
                <a:spcPct val="20000"/>
              </a:spcBef>
              <a:defRPr/>
            </a:pPr>
            <a:endParaRPr lang="en-GB" sz="2400" kern="0" dirty="0">
              <a:solidFill>
                <a:srgbClr val="003399"/>
              </a:solidFill>
              <a:latin typeface="+mn-lt"/>
            </a:endParaRPr>
          </a:p>
        </p:txBody>
      </p:sp>
      <p:pic>
        <p:nvPicPr>
          <p:cNvPr id="8199" name="Picture 9" descr="C:\Users\DOUGLEL522\AppData\Local\Microsoft\Windows\INetCache\Content.Outlook\PPBSRTCJ\EVIS website QR 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638" y="5395913"/>
            <a:ext cx="708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taffnet/NR/rdonlyres/3CAB0739-24FA-42E9-8895-809A2EADF711/0/logo_NHSGGC_2_colour.jpg"/>
          <p:cNvPicPr/>
          <p:nvPr/>
        </p:nvPicPr>
        <p:blipFill>
          <a:blip r:embed="rId6" cstate="print"/>
          <a:srcRect/>
          <a:stretch>
            <a:fillRect/>
          </a:stretch>
        </p:blipFill>
        <p:spPr bwMode="auto">
          <a:xfrm>
            <a:off x="484823" y="5115560"/>
            <a:ext cx="1087755" cy="1005840"/>
          </a:xfrm>
          <a:prstGeom prst="rect">
            <a:avLst/>
          </a:prstGeom>
          <a:noFill/>
        </p:spPr>
      </p:pic>
      <p:sp>
        <p:nvSpPr>
          <p:cNvPr id="8" name="Rectangle 7"/>
          <p:cNvSpPr/>
          <p:nvPr/>
        </p:nvSpPr>
        <p:spPr>
          <a:xfrm>
            <a:off x="1197429" y="3793781"/>
            <a:ext cx="8001000" cy="1384995"/>
          </a:xfrm>
          <a:prstGeom prst="rect">
            <a:avLst/>
          </a:prstGeom>
        </p:spPr>
        <p:txBody>
          <a:bodyPr wrap="square">
            <a:spAutoFit/>
          </a:bodyPr>
          <a:lstStyle/>
          <a:p>
            <a:pPr eaLnBrk="1" fontAlgn="auto" hangingPunct="1">
              <a:spcAft>
                <a:spcPts val="0"/>
              </a:spcAft>
              <a:defRPr/>
            </a:pPr>
            <a:r>
              <a:rPr lang="en-GB" b="1" spc="100" dirty="0">
                <a:solidFill>
                  <a:schemeClr val="accent2"/>
                </a:solidFill>
                <a:latin typeface="Calibri" panose="020F0502020204030204" pitchFamily="34" charset="0"/>
                <a:cs typeface="Calibri" panose="020F0502020204030204" pitchFamily="34" charset="0"/>
              </a:rPr>
              <a:t>EVIS Training Module 11</a:t>
            </a:r>
          </a:p>
          <a:p>
            <a:pPr eaLnBrk="1" fontAlgn="auto" hangingPunct="1">
              <a:spcAft>
                <a:spcPts val="0"/>
              </a:spcAft>
              <a:defRPr/>
            </a:pPr>
            <a:r>
              <a:rPr lang="en-GB" b="1" spc="100" dirty="0">
                <a:solidFill>
                  <a:schemeClr val="accent2"/>
                </a:solidFill>
                <a:latin typeface="Calibri" panose="020F0502020204030204" pitchFamily="34" charset="0"/>
                <a:cs typeface="Calibri" panose="020F0502020204030204" pitchFamily="34" charset="0"/>
              </a:rPr>
              <a:t>Version: </a:t>
            </a:r>
            <a:r>
              <a:rPr lang="en-GB" b="1" spc="100" dirty="0">
                <a:solidFill>
                  <a:schemeClr val="accent2"/>
                </a:solidFill>
                <a:latin typeface="Calibri Light" panose="020F0302020204030204" pitchFamily="34" charset="0"/>
              </a:rPr>
              <a:t>4.0  23.01.2025</a:t>
            </a:r>
          </a:p>
          <a:p>
            <a:pPr eaLnBrk="1" fontAlgn="auto" hangingPunct="1">
              <a:spcAft>
                <a:spcPts val="0"/>
              </a:spcAft>
              <a:defRPr/>
            </a:pPr>
            <a:endParaRPr lang="en-GB" sz="1200" spc="100" dirty="0">
              <a:solidFill>
                <a:srgbClr val="FF0000"/>
              </a:solidFill>
              <a:latin typeface="Calibri Light" panose="020F0302020204030204" pitchFamily="34" charset="0"/>
            </a:endParaRPr>
          </a:p>
          <a:p>
            <a:pPr eaLnBrk="1" fontAlgn="auto" hangingPunct="1">
              <a:spcAft>
                <a:spcPts val="0"/>
              </a:spcAft>
              <a:defRPr/>
            </a:pPr>
            <a:r>
              <a:rPr lang="en-GB" b="1" dirty="0">
                <a:solidFill>
                  <a:schemeClr val="accent2"/>
                </a:solidFill>
                <a:latin typeface="Calibri Light" panose="020F0302020204030204" pitchFamily="34" charset="0"/>
              </a:rPr>
              <a:t>Study: </a:t>
            </a:r>
            <a:r>
              <a:rPr lang="en-GB" dirty="0">
                <a:solidFill>
                  <a:schemeClr val="accent2"/>
                </a:solidFill>
                <a:latin typeface="Calibri Light" panose="020F0302020204030204" pitchFamily="34" charset="0"/>
              </a:rPr>
              <a:t>EVIS – Early Vasopressors in Sepsis  	</a:t>
            </a:r>
            <a:r>
              <a:rPr lang="en-GB" b="1" dirty="0">
                <a:solidFill>
                  <a:schemeClr val="accent2"/>
                </a:solidFill>
                <a:latin typeface="Calibri Light" panose="020F0302020204030204" pitchFamily="34" charset="0"/>
              </a:rPr>
              <a:t>EudraCT: </a:t>
            </a:r>
            <a:r>
              <a:rPr lang="en-GB" dirty="0">
                <a:solidFill>
                  <a:schemeClr val="accent2"/>
                </a:solidFill>
                <a:latin typeface="Calibri Light" panose="020F0302020204030204" pitchFamily="34" charset="0"/>
              </a:rPr>
              <a:t>2021-006886-39	</a:t>
            </a:r>
          </a:p>
          <a:p>
            <a:pPr eaLnBrk="1" fontAlgn="auto" hangingPunct="1">
              <a:spcAft>
                <a:spcPts val="0"/>
              </a:spcAft>
              <a:defRPr/>
            </a:pPr>
            <a:r>
              <a:rPr lang="en-GB" b="1" dirty="0">
                <a:solidFill>
                  <a:schemeClr val="accent2"/>
                </a:solidFill>
                <a:latin typeface="Calibri Light" panose="020F0302020204030204" pitchFamily="34" charset="0"/>
              </a:rPr>
              <a:t>Chief Investigator: </a:t>
            </a:r>
            <a:r>
              <a:rPr lang="en-GB" dirty="0">
                <a:solidFill>
                  <a:schemeClr val="accent2"/>
                </a:solidFill>
                <a:latin typeface="Calibri Light" panose="020F0302020204030204" pitchFamily="34" charset="0"/>
              </a:rPr>
              <a:t>Dr Alasdair Corfield		</a:t>
            </a:r>
            <a:r>
              <a:rPr lang="en-GB" b="1" dirty="0">
                <a:solidFill>
                  <a:schemeClr val="accent2"/>
                </a:solidFill>
                <a:latin typeface="Calibri Light" panose="020F0302020204030204" pitchFamily="34" charset="0"/>
              </a:rPr>
              <a:t>Sponsor: </a:t>
            </a:r>
            <a:r>
              <a:rPr lang="en-GB" dirty="0">
                <a:solidFill>
                  <a:schemeClr val="accent2"/>
                </a:solidFill>
                <a:latin typeface="Calibri Light" panose="020F0302020204030204" pitchFamily="34" charset="0"/>
              </a:rPr>
              <a:t>NHS Greater Glasgow &amp; Clyde</a:t>
            </a:r>
            <a:r>
              <a:rPr lang="en-GB" b="1" dirty="0">
                <a:solidFill>
                  <a:schemeClr val="accent2"/>
                </a:solidFill>
                <a:latin typeface="Calibri Light" panose="020F0302020204030204" pitchFamily="34" charset="0"/>
              </a:rPr>
              <a:t> </a:t>
            </a:r>
            <a:endParaRPr lang="en-GB" dirty="0">
              <a:solidFill>
                <a:schemeClr val="accent2"/>
              </a:solidFill>
              <a:latin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4183"/>
    </mc:Choice>
    <mc:Fallback xmlns="">
      <p:transition spd="slow" advTm="1418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What will the EVIS study investigate?</a:t>
            </a:r>
            <a:endParaRPr altLang="en-US" b="1" dirty="0"/>
          </a:p>
        </p:txBody>
      </p:sp>
      <p:sp>
        <p:nvSpPr>
          <p:cNvPr id="533507" name="Rectangle 3"/>
          <p:cNvSpPr>
            <a:spLocks noGrp="1" noChangeArrowheads="1"/>
          </p:cNvSpPr>
          <p:nvPr>
            <p:ph idx="1"/>
          </p:nvPr>
        </p:nvSpPr>
        <p:spPr>
          <a:xfrm>
            <a:off x="677863" y="1510280"/>
            <a:ext cx="8302851" cy="4596606"/>
          </a:xfrm>
        </p:spPr>
        <p:txBody>
          <a:bodyPr/>
          <a:lstStyle/>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bwMode="auto">
          <a:xfrm>
            <a:off x="677863" y="1401422"/>
            <a:ext cx="8825366" cy="507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r>
              <a:rPr lang="en-GB" altLang="en-US" sz="2400" dirty="0">
                <a:latin typeface="Calibri" panose="020F0502020204030204" pitchFamily="34" charset="0"/>
                <a:cs typeface="Calibri" panose="020F0502020204030204" pitchFamily="34" charset="0"/>
              </a:rPr>
              <a:t>EVIS will investigate if </a:t>
            </a:r>
            <a:r>
              <a:rPr lang="en-GB" altLang="en-US" sz="2400" b="1" u="sng" dirty="0">
                <a:latin typeface="Calibri" panose="020F0502020204030204" pitchFamily="34" charset="0"/>
                <a:cs typeface="Calibri" panose="020F0502020204030204" pitchFamily="34" charset="0"/>
              </a:rPr>
              <a:t>early peripheral vasopressor infusion</a:t>
            </a:r>
            <a:r>
              <a:rPr lang="en-GB" altLang="en-US" sz="2400" dirty="0">
                <a:latin typeface="Calibri" panose="020F0502020204030204" pitchFamily="34" charset="0"/>
                <a:cs typeface="Calibri" panose="020F0502020204030204" pitchFamily="34" charset="0"/>
              </a:rPr>
              <a:t> targeted to MAP </a:t>
            </a:r>
            <a:r>
              <a:rPr lang="en-GB" altLang="en-US" sz="2400" dirty="0">
                <a:solidFill>
                  <a:schemeClr val="tx1"/>
                </a:solidFill>
                <a:latin typeface="Calibri" panose="020F0502020204030204" pitchFamily="34" charset="0"/>
                <a:cs typeface="Calibri" panose="020F0502020204030204" pitchFamily="34" charset="0"/>
              </a:rPr>
              <a:t>≥</a:t>
            </a:r>
            <a:r>
              <a:rPr lang="en-GB" altLang="en-US" sz="2400" dirty="0">
                <a:solidFill>
                  <a:srgbClr val="FF0000"/>
                </a:solidFill>
                <a:latin typeface="Calibri" panose="020F0502020204030204" pitchFamily="34" charset="0"/>
                <a:cs typeface="Calibri" panose="020F0502020204030204" pitchFamily="34" charset="0"/>
              </a:rPr>
              <a:t> </a:t>
            </a:r>
            <a:r>
              <a:rPr lang="en-GB" altLang="en-US" sz="2400" dirty="0">
                <a:latin typeface="Calibri" panose="020F0502020204030204" pitchFamily="34" charset="0"/>
                <a:cs typeface="Calibri" panose="020F0502020204030204" pitchFamily="34" charset="0"/>
              </a:rPr>
              <a:t>65 mmHg in the first 48 hours of treatment improves clinical effectiveness in hospitalised adult patients with septic shock compared with usual care</a:t>
            </a:r>
            <a:endParaRPr lang="en-GB" altLang="en-US" sz="1000" dirty="0">
              <a:latin typeface="Calibri" panose="020F0502020204030204" pitchFamily="34" charset="0"/>
              <a:cs typeface="Calibri" panose="020F0502020204030204" pitchFamily="34" charset="0"/>
            </a:endParaRPr>
          </a:p>
          <a:p>
            <a:pPr eaLnBrk="1" hangingPunct="1"/>
            <a:r>
              <a:rPr lang="en-GB" altLang="en-US" sz="2400" dirty="0">
                <a:latin typeface="Calibri" panose="020F0502020204030204" pitchFamily="34" charset="0"/>
                <a:cs typeface="Calibri" panose="020F0502020204030204" pitchFamily="34" charset="0"/>
              </a:rPr>
              <a:t>Patients will be randomised to either:</a:t>
            </a:r>
          </a:p>
          <a:p>
            <a:pPr lvl="1" eaLnBrk="1" hangingPunct="1"/>
            <a:r>
              <a:rPr lang="en-GB" altLang="en-US" sz="2200" b="1" dirty="0">
                <a:latin typeface="Calibri" panose="020F0502020204030204" pitchFamily="34" charset="0"/>
                <a:cs typeface="Calibri" panose="020F0502020204030204" pitchFamily="34" charset="0"/>
              </a:rPr>
              <a:t>Intervention arm/Early peripheral vasopressor: </a:t>
            </a:r>
            <a:r>
              <a:rPr lang="en-GB" altLang="en-US" sz="2200" dirty="0">
                <a:latin typeface="Calibri" panose="020F0502020204030204" pitchFamily="34" charset="0"/>
                <a:cs typeface="Calibri" panose="020F0502020204030204" pitchFamily="34" charset="0"/>
              </a:rPr>
              <a:t>peripheral intravenous norepinephrine</a:t>
            </a:r>
          </a:p>
          <a:p>
            <a:pPr lvl="1" eaLnBrk="1" hangingPunct="1"/>
            <a:r>
              <a:rPr lang="en-GB" altLang="en-US" sz="2200" b="1" dirty="0">
                <a:latin typeface="Calibri" panose="020F0502020204030204" pitchFamily="34" charset="0"/>
                <a:cs typeface="Calibri" panose="020F0502020204030204" pitchFamily="34" charset="0"/>
              </a:rPr>
              <a:t>Usual Care: </a:t>
            </a:r>
            <a:r>
              <a:rPr lang="en-GB" altLang="en-US" sz="2200" dirty="0">
                <a:latin typeface="Calibri" panose="020F0502020204030204" pitchFamily="34" charset="0"/>
                <a:cs typeface="Calibri" panose="020F0502020204030204" pitchFamily="34" charset="0"/>
              </a:rPr>
              <a:t>peripheral intravenous fluid using a balanced crystalloid i.e. compound sodium lactate (also known as Ringers Lactate or </a:t>
            </a:r>
            <a:r>
              <a:rPr lang="en-GB" altLang="en-US" sz="2200" dirty="0" err="1">
                <a:latin typeface="Calibri" panose="020F0502020204030204" pitchFamily="34" charset="0"/>
                <a:cs typeface="Calibri" panose="020F0502020204030204" pitchFamily="34" charset="0"/>
              </a:rPr>
              <a:t>Hartmanns</a:t>
            </a:r>
            <a:r>
              <a:rPr lang="en-GB" altLang="en-US" sz="2200" dirty="0">
                <a:latin typeface="Calibri" panose="020F0502020204030204" pitchFamily="34" charset="0"/>
                <a:cs typeface="Calibri" panose="020F0502020204030204" pitchFamily="34" charset="0"/>
              </a:rPr>
              <a:t> solution) </a:t>
            </a:r>
            <a:r>
              <a:rPr lang="en-GB" altLang="en-US" sz="2200" b="1" dirty="0">
                <a:latin typeface="Calibri" panose="020F0502020204030204" pitchFamily="34" charset="0"/>
                <a:cs typeface="Calibri" panose="020F0502020204030204" pitchFamily="34" charset="0"/>
              </a:rPr>
              <a:t>OR</a:t>
            </a:r>
            <a:r>
              <a:rPr lang="en-GB" altLang="en-US" sz="2200" dirty="0">
                <a:latin typeface="Calibri" panose="020F0502020204030204" pitchFamily="34" charset="0"/>
                <a:cs typeface="Calibri" panose="020F0502020204030204" pitchFamily="34" charset="0"/>
              </a:rPr>
              <a:t> Plasma-</a:t>
            </a:r>
            <a:r>
              <a:rPr lang="en-GB" altLang="en-US" sz="2200" dirty="0" err="1">
                <a:latin typeface="Calibri" panose="020F0502020204030204" pitchFamily="34" charset="0"/>
                <a:cs typeface="Calibri" panose="020F0502020204030204" pitchFamily="34" charset="0"/>
              </a:rPr>
              <a:t>Lyte</a:t>
            </a:r>
            <a:r>
              <a:rPr lang="en-GB" altLang="en-US" sz="2200" dirty="0">
                <a:latin typeface="Calibri" panose="020F0502020204030204" pitchFamily="34" charset="0"/>
                <a:cs typeface="Calibri" panose="020F0502020204030204" pitchFamily="34" charset="0"/>
              </a:rPr>
              <a:t> 148 (pH 7.4) solution for infusion</a:t>
            </a:r>
          </a:p>
          <a:p>
            <a:pPr marL="457200" lvl="1" indent="0" eaLnBrk="1" hangingPunct="1">
              <a:buNone/>
            </a:pPr>
            <a:endParaRPr lang="en-GB" altLang="en-US" sz="1000" dirty="0">
              <a:latin typeface="Calibri" panose="020F0502020204030204" pitchFamily="34" charset="0"/>
              <a:cs typeface="Calibri" panose="020F0502020204030204" pitchFamily="34" charset="0"/>
            </a:endParaRPr>
          </a:p>
          <a:p>
            <a:pPr eaLnBrk="1" hangingPunct="1"/>
            <a:r>
              <a:rPr lang="en-GB" altLang="en-US" sz="2400" dirty="0">
                <a:latin typeface="Calibri" panose="020F0502020204030204" pitchFamily="34" charset="0"/>
                <a:cs typeface="Calibri" panose="020F0502020204030204" pitchFamily="34" charset="0"/>
              </a:rPr>
              <a:t>All other care as per current UK/local sepsis guidance</a:t>
            </a:r>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10</a:t>
            </a:fld>
            <a:endParaRPr lang="en-US"/>
          </a:p>
        </p:txBody>
      </p:sp>
    </p:spTree>
    <p:extLst>
      <p:ext uri="{BB962C8B-B14F-4D97-AF65-F5344CB8AC3E}">
        <p14:creationId xmlns:p14="http://schemas.microsoft.com/office/powerpoint/2010/main" val="2504293161"/>
      </p:ext>
    </p:extLst>
  </p:cSld>
  <p:clrMapOvr>
    <a:masterClrMapping/>
  </p:clrMapOvr>
  <p:transition advTm="5917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Key inclusion/exclusion criteria</a:t>
            </a:r>
            <a:endParaRPr altLang="en-US" b="1" dirty="0"/>
          </a:p>
        </p:txBody>
      </p:sp>
      <p:sp>
        <p:nvSpPr>
          <p:cNvPr id="533507" name="Rectangle 3"/>
          <p:cNvSpPr>
            <a:spLocks noGrp="1" noChangeArrowheads="1"/>
          </p:cNvSpPr>
          <p:nvPr>
            <p:ph idx="1"/>
          </p:nvPr>
        </p:nvSpPr>
        <p:spPr>
          <a:xfrm>
            <a:off x="677863" y="1510280"/>
            <a:ext cx="8302851" cy="4596606"/>
          </a:xfrm>
        </p:spPr>
        <p:txBody>
          <a:bodyPr/>
          <a:lstStyle/>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bwMode="auto">
          <a:xfrm>
            <a:off x="819377" y="1388496"/>
            <a:ext cx="8825366" cy="507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r>
              <a:rPr lang="en-GB" altLang="en-US" sz="2400" b="1" dirty="0">
                <a:latin typeface="Calibri" panose="020F0502020204030204" pitchFamily="34" charset="0"/>
                <a:cs typeface="Calibri" panose="020F0502020204030204" pitchFamily="34" charset="0"/>
              </a:rPr>
              <a:t>Main inclusion criteria</a:t>
            </a:r>
          </a:p>
          <a:p>
            <a:pPr lvl="1" eaLnBrk="1" hangingPunct="1">
              <a:spcBef>
                <a:spcPts val="500"/>
              </a:spcBef>
            </a:pPr>
            <a:r>
              <a:rPr lang="en-GB" altLang="en-US" sz="2000" dirty="0">
                <a:latin typeface="Calibri" panose="020F0502020204030204" pitchFamily="34" charset="0"/>
                <a:cs typeface="Calibri" panose="020F0502020204030204" pitchFamily="34" charset="0"/>
              </a:rPr>
              <a:t>Age </a:t>
            </a:r>
            <a:r>
              <a:rPr lang="en-GB" altLang="en-US" sz="2000" u="sng" dirty="0">
                <a:latin typeface="Calibri" panose="020F0502020204030204" pitchFamily="34" charset="0"/>
                <a:cs typeface="Calibri" panose="020F0502020204030204" pitchFamily="34" charset="0"/>
              </a:rPr>
              <a:t>&gt;</a:t>
            </a:r>
            <a:r>
              <a:rPr lang="en-GB" altLang="en-US" sz="2000" dirty="0">
                <a:latin typeface="Calibri" panose="020F0502020204030204" pitchFamily="34" charset="0"/>
                <a:cs typeface="Calibri" panose="020F0502020204030204" pitchFamily="34" charset="0"/>
              </a:rPr>
              <a:t> 18 years</a:t>
            </a:r>
          </a:p>
          <a:p>
            <a:pPr lvl="1" eaLnBrk="1" hangingPunct="1">
              <a:spcBef>
                <a:spcPts val="500"/>
              </a:spcBef>
            </a:pPr>
            <a:r>
              <a:rPr lang="en-GB" altLang="en-US" sz="2000" dirty="0">
                <a:latin typeface="Calibri" panose="020F0502020204030204" pitchFamily="34" charset="0"/>
                <a:cs typeface="Calibri" panose="020F0502020204030204" pitchFamily="34" charset="0"/>
              </a:rPr>
              <a:t>Clinically suspected or proven infection resulting in a principal reason for acute illness</a:t>
            </a:r>
          </a:p>
          <a:p>
            <a:pPr lvl="1" eaLnBrk="1" hangingPunct="1">
              <a:spcBef>
                <a:spcPts val="500"/>
              </a:spcBef>
            </a:pPr>
            <a:r>
              <a:rPr lang="en-GB" altLang="en-US" sz="2000" dirty="0">
                <a:latin typeface="Calibri" panose="020F0502020204030204" pitchFamily="34" charset="0"/>
                <a:cs typeface="Calibri" panose="020F0502020204030204" pitchFamily="34" charset="0"/>
              </a:rPr>
              <a:t>SBP &lt;90mmHg or MAP &lt;65mmHg </a:t>
            </a:r>
            <a:endParaRPr lang="en-GB" altLang="en-US" sz="2000" u="sng" dirty="0">
              <a:latin typeface="Calibri" panose="020F0502020204030204" pitchFamily="34" charset="0"/>
              <a:cs typeface="Calibri" panose="020F0502020204030204" pitchFamily="34" charset="0"/>
            </a:endParaRPr>
          </a:p>
          <a:p>
            <a:pPr lvl="1" eaLnBrk="1" hangingPunct="1">
              <a:spcBef>
                <a:spcPts val="500"/>
              </a:spcBef>
            </a:pPr>
            <a:r>
              <a:rPr lang="en-GB" altLang="en-US" sz="2000" dirty="0">
                <a:latin typeface="Calibri" panose="020F0502020204030204" pitchFamily="34" charset="0"/>
                <a:cs typeface="Calibri" panose="020F0502020204030204" pitchFamily="34" charset="0"/>
              </a:rPr>
              <a:t>Measured serum lactate &gt;2mmol/L at the time of eligibility assessment</a:t>
            </a:r>
          </a:p>
          <a:p>
            <a:pPr lvl="1" eaLnBrk="1" hangingPunct="1">
              <a:spcBef>
                <a:spcPts val="500"/>
              </a:spcBef>
            </a:pPr>
            <a:r>
              <a:rPr lang="en-GB" altLang="en-US" sz="2000" dirty="0">
                <a:latin typeface="Calibri" panose="020F0502020204030204" pitchFamily="34" charset="0"/>
                <a:cs typeface="Calibri" panose="020F0502020204030204" pitchFamily="34" charset="0"/>
              </a:rPr>
              <a:t>Hospital presentation within last 12 hours</a:t>
            </a:r>
          </a:p>
          <a:p>
            <a:pPr eaLnBrk="1" hangingPunct="1"/>
            <a:r>
              <a:rPr lang="en-GB" altLang="en-US" sz="2400" b="1" dirty="0">
                <a:latin typeface="Calibri" panose="020F0502020204030204" pitchFamily="34" charset="0"/>
                <a:cs typeface="Calibri" panose="020F0502020204030204" pitchFamily="34" charset="0"/>
              </a:rPr>
              <a:t>Main exclusion criteria</a:t>
            </a:r>
          </a:p>
          <a:p>
            <a:pPr lvl="1" eaLnBrk="1" hangingPunct="1">
              <a:spcBef>
                <a:spcPts val="500"/>
              </a:spcBef>
              <a:defRPr/>
            </a:pPr>
            <a:r>
              <a:rPr lang="en-GB" sz="2000" dirty="0">
                <a:latin typeface="Calibri" panose="020F0502020204030204" pitchFamily="34" charset="0"/>
                <a:cs typeface="Calibri" panose="020F0502020204030204" pitchFamily="34" charset="0"/>
              </a:rPr>
              <a:t>&gt;1500ml of intravenous fluid prior to screening </a:t>
            </a:r>
          </a:p>
          <a:p>
            <a:pPr lvl="1" eaLnBrk="1" hangingPunct="1">
              <a:spcBef>
                <a:spcPts val="500"/>
              </a:spcBef>
              <a:defRPr/>
            </a:pPr>
            <a:r>
              <a:rPr lang="en-GB" sz="2000" dirty="0">
                <a:latin typeface="Calibri" panose="020F0502020204030204" pitchFamily="34" charset="0"/>
                <a:cs typeface="Calibri" panose="020F0502020204030204" pitchFamily="34" charset="0"/>
              </a:rPr>
              <a:t>Immediate (&lt;1 hour) requirement for central venous access or surgery </a:t>
            </a:r>
          </a:p>
          <a:p>
            <a:pPr lvl="1" eaLnBrk="1" hangingPunct="1">
              <a:spcBef>
                <a:spcPts val="500"/>
              </a:spcBef>
              <a:defRPr/>
            </a:pPr>
            <a:r>
              <a:rPr lang="en-GB" sz="2000" dirty="0">
                <a:latin typeface="Calibri" panose="020F0502020204030204" pitchFamily="34" charset="0"/>
                <a:cs typeface="Calibri" panose="020F0502020204030204" pitchFamily="34" charset="0"/>
              </a:rPr>
              <a:t>Known allergy/adverse reaction to norepinephrine</a:t>
            </a:r>
          </a:p>
          <a:p>
            <a:pPr lvl="1" eaLnBrk="1" hangingPunct="1">
              <a:spcBef>
                <a:spcPts val="500"/>
              </a:spcBef>
              <a:defRPr/>
            </a:pPr>
            <a:r>
              <a:rPr lang="en-GB" sz="2000" dirty="0">
                <a:latin typeface="Calibri" panose="020F0502020204030204" pitchFamily="34" charset="0"/>
                <a:cs typeface="Calibri" panose="020F0502020204030204" pitchFamily="34" charset="0"/>
              </a:rPr>
              <a:t>Pregnancy</a:t>
            </a:r>
            <a:endParaRPr lang="en-GB" altLang="en-US" sz="2000" dirty="0">
              <a:latin typeface="Calibri" panose="020F0502020204030204" pitchFamily="34" charset="0"/>
              <a:cs typeface="Calibri" panose="020F0502020204030204" pitchFamily="34" charset="0"/>
            </a:endParaRPr>
          </a:p>
          <a:p>
            <a:pPr eaLnBrk="1" hangingPunct="1"/>
            <a:r>
              <a:rPr lang="en-GB" altLang="en-US" sz="2400" b="1" dirty="0">
                <a:latin typeface="Calibri" panose="020F0502020204030204" pitchFamily="34" charset="0"/>
                <a:cs typeface="Calibri" panose="020F0502020204030204" pitchFamily="34" charset="0"/>
              </a:rPr>
              <a:t>See current protocol for full inclusion and exclusion criteria</a:t>
            </a:r>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11</a:t>
            </a:fld>
            <a:endParaRPr lang="en-US"/>
          </a:p>
        </p:txBody>
      </p:sp>
    </p:spTree>
    <p:extLst>
      <p:ext uri="{BB962C8B-B14F-4D97-AF65-F5344CB8AC3E}">
        <p14:creationId xmlns:p14="http://schemas.microsoft.com/office/powerpoint/2010/main" val="4292429711"/>
      </p:ext>
    </p:extLst>
  </p:cSld>
  <p:clrMapOvr>
    <a:masterClrMapping/>
  </p:clrMapOvr>
  <p:transition advTm="7359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Who will do what in EVIS?</a:t>
            </a:r>
            <a:endParaRPr altLang="en-US" b="1" dirty="0"/>
          </a:p>
        </p:txBody>
      </p:sp>
      <p:sp>
        <p:nvSpPr>
          <p:cNvPr id="3" name="Content Placeholder 2"/>
          <p:cNvSpPr>
            <a:spLocks noGrp="1"/>
          </p:cNvSpPr>
          <p:nvPr>
            <p:ph idx="1"/>
          </p:nvPr>
        </p:nvSpPr>
        <p:spPr>
          <a:xfrm>
            <a:off x="7597704" y="1555636"/>
            <a:ext cx="3984540" cy="3881437"/>
          </a:xfrm>
        </p:spPr>
        <p:txBody>
          <a:bodyPr/>
          <a:lstStyle/>
          <a:p>
            <a:endParaRPr lang="en-GB" dirty="0"/>
          </a:p>
        </p:txBody>
      </p:sp>
      <p:sp>
        <p:nvSpPr>
          <p:cNvPr id="5" name="Right Brace 4"/>
          <p:cNvSpPr/>
          <p:nvPr/>
        </p:nvSpPr>
        <p:spPr>
          <a:xfrm>
            <a:off x="5013193" y="1589314"/>
            <a:ext cx="865093" cy="2792186"/>
          </a:xfrm>
          <a:prstGeom prst="rightBrace">
            <a:avLst/>
          </a:prstGeom>
          <a:ln w="571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a:off x="5013193" y="4145188"/>
            <a:ext cx="865093" cy="2205483"/>
          </a:xfrm>
          <a:prstGeom prst="rightBrace">
            <a:avLst/>
          </a:prstGeom>
          <a:ln w="571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ounded Rectangle 5"/>
          <p:cNvSpPr/>
          <p:nvPr/>
        </p:nvSpPr>
        <p:spPr>
          <a:xfrm>
            <a:off x="5916933" y="2094651"/>
            <a:ext cx="5322567" cy="156357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Activities limited to trained research staff </a:t>
            </a:r>
            <a:r>
              <a:rPr lang="en-GB" dirty="0"/>
              <a:t>Activities include:</a:t>
            </a:r>
            <a:endParaRPr lang="en-GB" b="1" dirty="0"/>
          </a:p>
          <a:p>
            <a:pPr marL="285750" indent="-285750">
              <a:buFont typeface="Arial" panose="020B0604020202020204" pitchFamily="34" charset="0"/>
              <a:buChar char="•"/>
            </a:pPr>
            <a:r>
              <a:rPr lang="en-GB" dirty="0"/>
              <a:t>Consent</a:t>
            </a:r>
          </a:p>
          <a:p>
            <a:pPr marL="285750" indent="-285750">
              <a:buFont typeface="Arial" panose="020B0604020202020204" pitchFamily="34" charset="0"/>
              <a:buChar char="•"/>
            </a:pPr>
            <a:r>
              <a:rPr lang="en-GB" dirty="0"/>
              <a:t>Randomisation </a:t>
            </a:r>
          </a:p>
          <a:p>
            <a:pPr marL="285750" indent="-285750">
              <a:buFont typeface="Arial" panose="020B0604020202020204" pitchFamily="34" charset="0"/>
              <a:buChar char="•"/>
            </a:pPr>
            <a:r>
              <a:rPr lang="en-GB" dirty="0"/>
              <a:t>Prescription of study medicine</a:t>
            </a:r>
          </a:p>
        </p:txBody>
      </p:sp>
      <p:sp>
        <p:nvSpPr>
          <p:cNvPr id="10" name="Rounded Rectangle 9"/>
          <p:cNvSpPr/>
          <p:nvPr/>
        </p:nvSpPr>
        <p:spPr>
          <a:xfrm>
            <a:off x="5916933" y="4191245"/>
            <a:ext cx="5322567" cy="20714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Treating clinicians and nursing staff </a:t>
            </a:r>
            <a:r>
              <a:rPr lang="en-GB" dirty="0"/>
              <a:t>roles </a:t>
            </a:r>
            <a:r>
              <a:rPr lang="en-GB" u="sng" dirty="0"/>
              <a:t>limited</a:t>
            </a:r>
            <a:r>
              <a:rPr lang="en-GB" dirty="0"/>
              <a:t> to:</a:t>
            </a:r>
          </a:p>
          <a:p>
            <a:pPr marL="285750" indent="-285750">
              <a:buFont typeface="Arial" panose="020B0604020202020204" pitchFamily="34" charset="0"/>
              <a:buChar char="•"/>
            </a:pPr>
            <a:r>
              <a:rPr lang="en-GB" dirty="0"/>
              <a:t>Clinical need for maintenance and rescue treatment(s)</a:t>
            </a:r>
          </a:p>
          <a:p>
            <a:pPr marL="285750" indent="-285750">
              <a:buFont typeface="Arial" panose="020B0604020202020204" pitchFamily="34" charset="0"/>
              <a:buChar char="•"/>
            </a:pPr>
            <a:r>
              <a:rPr lang="en-GB" dirty="0"/>
              <a:t>Preparation and administration of peripheral norepinephrine </a:t>
            </a:r>
          </a:p>
        </p:txBody>
      </p:sp>
      <p:sp>
        <p:nvSpPr>
          <p:cNvPr id="7" name="Slide Number Placeholder 6"/>
          <p:cNvSpPr>
            <a:spLocks noGrp="1"/>
          </p:cNvSpPr>
          <p:nvPr>
            <p:ph type="sldNum" sz="quarter" idx="11"/>
          </p:nvPr>
        </p:nvSpPr>
        <p:spPr/>
        <p:txBody>
          <a:bodyPr/>
          <a:lstStyle/>
          <a:p>
            <a:pPr>
              <a:defRPr/>
            </a:pPr>
            <a:fld id="{CB261E3A-7C82-42B1-83C4-33C129F50B27}" type="slidenum">
              <a:rPr lang="en-US" smtClean="0"/>
              <a:pPr>
                <a:defRPr/>
              </a:pPr>
              <a:t>12</a:t>
            </a:fld>
            <a:endParaRPr lang="en-US"/>
          </a:p>
        </p:txBody>
      </p:sp>
      <p:pic>
        <p:nvPicPr>
          <p:cNvPr id="4" name="Picture 3"/>
          <p:cNvPicPr>
            <a:picLocks noChangeAspect="1"/>
          </p:cNvPicPr>
          <p:nvPr/>
        </p:nvPicPr>
        <p:blipFill rotWithShape="1">
          <a:blip r:embed="rId3"/>
          <a:srcRect t="7020" r="1849"/>
          <a:stretch/>
        </p:blipFill>
        <p:spPr>
          <a:xfrm>
            <a:off x="179693" y="1144694"/>
            <a:ext cx="4747397" cy="5817022"/>
          </a:xfrm>
          <a:prstGeom prst="rect">
            <a:avLst/>
          </a:prstGeom>
        </p:spPr>
      </p:pic>
    </p:spTree>
    <p:extLst>
      <p:ext uri="{BB962C8B-B14F-4D97-AF65-F5344CB8AC3E}">
        <p14:creationId xmlns:p14="http://schemas.microsoft.com/office/powerpoint/2010/main" val="3199594569"/>
      </p:ext>
    </p:extLst>
  </p:cSld>
  <p:clrMapOvr>
    <a:masterClrMapping/>
  </p:clrMapOvr>
  <p:transition advTm="6341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623182"/>
            <a:ext cx="8596668" cy="1826581"/>
          </a:xfrm>
        </p:spPr>
        <p:txBody>
          <a:bodyPr/>
          <a:lstStyle/>
          <a:p>
            <a:r>
              <a:rPr lang="en-GB" dirty="0"/>
              <a:t>EVIS Study</a:t>
            </a:r>
          </a:p>
        </p:txBody>
      </p:sp>
      <p:sp>
        <p:nvSpPr>
          <p:cNvPr id="3" name="Text Placeholder 2"/>
          <p:cNvSpPr>
            <a:spLocks noGrp="1"/>
          </p:cNvSpPr>
          <p:nvPr>
            <p:ph type="body" idx="1"/>
          </p:nvPr>
        </p:nvSpPr>
        <p:spPr>
          <a:xfrm>
            <a:off x="677335" y="3455294"/>
            <a:ext cx="8596668" cy="860400"/>
          </a:xfrm>
        </p:spPr>
        <p:txBody>
          <a:bodyPr/>
          <a:lstStyle/>
          <a:p>
            <a:r>
              <a:rPr lang="en-GB" sz="3600" b="1" dirty="0"/>
              <a:t>Dosing, IMP management requirements and prescribing requirements</a:t>
            </a:r>
          </a:p>
          <a:p>
            <a:endParaRPr lang="en-GB" dirty="0"/>
          </a:p>
          <a:p>
            <a:r>
              <a:rPr lang="en-GB" dirty="0"/>
              <a:t>See current </a:t>
            </a:r>
            <a:r>
              <a:rPr lang="en-GB" b="1" dirty="0"/>
              <a:t>Protocol </a:t>
            </a:r>
            <a:r>
              <a:rPr lang="en-GB" dirty="0"/>
              <a:t>and </a:t>
            </a:r>
            <a:r>
              <a:rPr lang="en-GB" b="1" dirty="0"/>
              <a:t>IMP Manual for Sites </a:t>
            </a:r>
            <a:r>
              <a:rPr lang="en-GB" dirty="0"/>
              <a:t>for detailed information</a:t>
            </a:r>
          </a:p>
        </p:txBody>
      </p:sp>
      <p:sp>
        <p:nvSpPr>
          <p:cNvPr id="5" name="Slide Number Placeholder 4"/>
          <p:cNvSpPr>
            <a:spLocks noGrp="1"/>
          </p:cNvSpPr>
          <p:nvPr>
            <p:ph type="sldNum" sz="quarter" idx="11"/>
          </p:nvPr>
        </p:nvSpPr>
        <p:spPr>
          <a:xfrm>
            <a:off x="8589963" y="6042025"/>
            <a:ext cx="684212" cy="365125"/>
          </a:xfrm>
        </p:spPr>
        <p:txBody>
          <a:bodyPr/>
          <a:lstStyle/>
          <a:p>
            <a:pPr>
              <a:defRPr/>
            </a:pPr>
            <a:fld id="{90627CBC-24F2-4C5E-8F76-B53BCDFACE01}" type="slidenum">
              <a:rPr lang="en-US" smtClean="0"/>
              <a:pPr>
                <a:defRPr/>
              </a:pPr>
              <a:t>13</a:t>
            </a:fld>
            <a:endParaRPr lang="en-US"/>
          </a:p>
        </p:txBody>
      </p:sp>
    </p:spTree>
    <p:extLst>
      <p:ext uri="{BB962C8B-B14F-4D97-AF65-F5344CB8AC3E}">
        <p14:creationId xmlns:p14="http://schemas.microsoft.com/office/powerpoint/2010/main" val="3311757626"/>
      </p:ext>
    </p:extLst>
  </p:cSld>
  <p:clrMapOvr>
    <a:masterClrMapping/>
  </p:clrMapOvr>
  <mc:AlternateContent xmlns:mc="http://schemas.openxmlformats.org/markup-compatibility/2006" xmlns:p14="http://schemas.microsoft.com/office/powerpoint/2010/main">
    <mc:Choice Requires="p14">
      <p:transition spd="slow" p14:dur="2000" advTm="23416"/>
    </mc:Choice>
    <mc:Fallback xmlns="">
      <p:transition spd="slow" advTm="2341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EVIS IMPs</a:t>
            </a:r>
            <a:endParaRPr altLang="en-US" b="1" dirty="0"/>
          </a:p>
        </p:txBody>
      </p:sp>
      <p:sp>
        <p:nvSpPr>
          <p:cNvPr id="533507" name="Rectangle 3"/>
          <p:cNvSpPr>
            <a:spLocks noGrp="1" noChangeArrowheads="1"/>
          </p:cNvSpPr>
          <p:nvPr>
            <p:ph idx="1"/>
          </p:nvPr>
        </p:nvSpPr>
        <p:spPr>
          <a:xfrm>
            <a:off x="592138" y="1414916"/>
            <a:ext cx="9009062" cy="4539967"/>
          </a:xfrm>
        </p:spPr>
        <p:txBody>
          <a:bodyPr/>
          <a:lstStyle/>
          <a:p>
            <a:pPr eaLnBrk="1" hangingPunct="1">
              <a:defRPr/>
            </a:pPr>
            <a:r>
              <a:rPr lang="en-GB" altLang="en-US" dirty="0"/>
              <a:t>Participants randomised to either:</a:t>
            </a:r>
            <a:endParaRPr lang="en-GB" altLang="en-US" sz="1000" dirty="0"/>
          </a:p>
          <a:p>
            <a:pPr lvl="1" eaLnBrk="1" hangingPunct="1">
              <a:defRPr/>
            </a:pPr>
            <a:r>
              <a:rPr lang="en-GB" altLang="en-US" sz="2000" b="1" dirty="0"/>
              <a:t>Intervention arm: </a:t>
            </a:r>
            <a:r>
              <a:rPr lang="en-GB" altLang="en-US" sz="2000" dirty="0"/>
              <a:t>Peripheral vasopressor infusion with norepinephrine</a:t>
            </a:r>
          </a:p>
          <a:p>
            <a:pPr marL="457200" lvl="1" indent="0" eaLnBrk="1" hangingPunct="1">
              <a:buNone/>
              <a:defRPr/>
            </a:pPr>
            <a:r>
              <a:rPr lang="en-GB" altLang="en-US" sz="2000" b="1" dirty="0"/>
              <a:t>OR</a:t>
            </a:r>
          </a:p>
          <a:p>
            <a:pPr lvl="1" eaLnBrk="1" hangingPunct="1">
              <a:defRPr/>
            </a:pPr>
            <a:r>
              <a:rPr lang="en-GB" altLang="en-US" sz="2000" b="1" dirty="0"/>
              <a:t>Usual care (control) arm:  </a:t>
            </a:r>
            <a:r>
              <a:rPr lang="en-GB" altLang="en-US" sz="2000" dirty="0"/>
              <a:t>Balanced crystalloid fluids </a:t>
            </a:r>
          </a:p>
          <a:p>
            <a:pPr eaLnBrk="1" hangingPunct="1">
              <a:defRPr/>
            </a:pPr>
            <a:endParaRPr lang="en-GB" altLang="en-US" sz="1000" dirty="0"/>
          </a:p>
          <a:p>
            <a:pPr eaLnBrk="1" hangingPunct="1">
              <a:defRPr/>
            </a:pPr>
            <a:r>
              <a:rPr lang="en-GB" altLang="en-US" dirty="0"/>
              <a:t>Other information</a:t>
            </a:r>
          </a:p>
          <a:p>
            <a:pPr lvl="1" eaLnBrk="1" hangingPunct="1">
              <a:defRPr/>
            </a:pPr>
            <a:r>
              <a:rPr lang="en-GB" altLang="en-US" sz="2000" dirty="0"/>
              <a:t>All IMPs taken from hospital own stock.  Not brand/manufacturer specific.  Any products with UK license can be used</a:t>
            </a:r>
          </a:p>
          <a:p>
            <a:pPr lvl="1" eaLnBrk="1" hangingPunct="1">
              <a:defRPr/>
            </a:pPr>
            <a:r>
              <a:rPr lang="en-GB" altLang="en-US" sz="2000" dirty="0"/>
              <a:t>No trial specific labelling dictated.  Label as per local SOPs – optional labels available</a:t>
            </a:r>
          </a:p>
          <a:p>
            <a:pPr lvl="1" eaLnBrk="1" hangingPunct="1">
              <a:defRPr/>
            </a:pPr>
            <a:r>
              <a:rPr lang="en-GB" altLang="en-US" sz="2000" dirty="0"/>
              <a:t>In the event that a drug alert/recall is issued for any of the IMPs action as per alert/recall and local procedures.  </a:t>
            </a:r>
          </a:p>
        </p:txBody>
      </p:sp>
      <p:pic>
        <p:nvPicPr>
          <p:cNvPr id="5" name="Picture 4"/>
          <p:cNvPicPr>
            <a:picLocks noChangeAspect="1"/>
          </p:cNvPicPr>
          <p:nvPr/>
        </p:nvPicPr>
        <p:blipFill>
          <a:blip r:embed="rId3"/>
          <a:stretch>
            <a:fillRect/>
          </a:stretch>
        </p:blipFill>
        <p:spPr>
          <a:xfrm>
            <a:off x="10553673" y="4201351"/>
            <a:ext cx="1079514" cy="1927704"/>
          </a:xfrm>
          <a:prstGeom prst="rect">
            <a:avLst/>
          </a:prstGeom>
        </p:spPr>
      </p:pic>
      <p:pic>
        <p:nvPicPr>
          <p:cNvPr id="6" name="Picture 2" descr="https://kingstongasdocs.files.wordpress.com/2020/01/noradrenaline.png?w=46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7598"/>
          <a:stretch/>
        </p:blipFill>
        <p:spPr bwMode="auto">
          <a:xfrm>
            <a:off x="9601200" y="2272638"/>
            <a:ext cx="2552652" cy="1232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14</a:t>
            </a:fld>
            <a:endParaRPr lang="en-US"/>
          </a:p>
        </p:txBody>
      </p:sp>
    </p:spTree>
    <p:extLst>
      <p:ext uri="{BB962C8B-B14F-4D97-AF65-F5344CB8AC3E}">
        <p14:creationId xmlns:p14="http://schemas.microsoft.com/office/powerpoint/2010/main" val="1475813293"/>
      </p:ext>
    </p:extLst>
  </p:cSld>
  <p:clrMapOvr>
    <a:masterClrMapping/>
  </p:clrMapOvr>
  <p:transition advTm="6491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7" name="Rectangle 3"/>
          <p:cNvSpPr>
            <a:spLocks noGrp="1" noChangeArrowheads="1"/>
          </p:cNvSpPr>
          <p:nvPr>
            <p:ph idx="1"/>
          </p:nvPr>
        </p:nvSpPr>
        <p:spPr>
          <a:xfrm>
            <a:off x="677863" y="1510280"/>
            <a:ext cx="8302851" cy="4596606"/>
          </a:xfrm>
        </p:spPr>
        <p:txBody>
          <a:bodyPr/>
          <a:lstStyle/>
          <a:p>
            <a:pPr marL="57150" indent="0" eaLnBrk="1" hangingPunct="1">
              <a:buNone/>
              <a:defRPr/>
            </a:pPr>
            <a:endParaRPr lang="en-GB" altLang="en-US" sz="2000" dirty="0"/>
          </a:p>
          <a:p>
            <a:pPr marL="57150" indent="0" eaLnBrk="1" hangingPunct="1">
              <a:buNone/>
              <a:defRPr/>
            </a:pPr>
            <a:endParaRPr lang="en-GB" altLang="en-US" sz="2000" b="1" dirty="0"/>
          </a:p>
          <a:p>
            <a:pPr marL="0" indent="0" eaLnBrk="1" hangingPunct="1">
              <a:buNone/>
              <a:defRPr/>
            </a:pPr>
            <a:endParaRPr lang="en-GB" altLang="en-US" sz="2000" dirty="0"/>
          </a:p>
          <a:p>
            <a:pPr eaLnBrk="1" hangingPunct="1">
              <a:defRPr/>
            </a:pPr>
            <a:endParaRPr lang="en-GB" altLang="en-US" sz="1400" b="1"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bwMode="auto">
          <a:xfrm>
            <a:off x="8075586" y="2831080"/>
            <a:ext cx="3669373" cy="22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b="1" dirty="0"/>
              <a:t>Key: </a:t>
            </a:r>
          </a:p>
          <a:p>
            <a:pPr marL="0" indent="0">
              <a:spcBef>
                <a:spcPts val="0"/>
              </a:spcBef>
              <a:buNone/>
            </a:pPr>
            <a:r>
              <a:rPr lang="en-GB" sz="1600" b="1" dirty="0"/>
              <a:t>* 	</a:t>
            </a:r>
            <a:r>
              <a:rPr lang="en-GB" sz="1400" dirty="0"/>
              <a:t>Round to nearest 10 kg for dosing</a:t>
            </a:r>
          </a:p>
          <a:p>
            <a:pPr marL="0" indent="0">
              <a:spcBef>
                <a:spcPts val="0"/>
              </a:spcBef>
              <a:buNone/>
            </a:pPr>
            <a:r>
              <a:rPr lang="en-GB" sz="1400" b="1" dirty="0"/>
              <a:t>* * </a:t>
            </a:r>
            <a:r>
              <a:rPr lang="en-GB" sz="1400" dirty="0"/>
              <a:t>	Round to nearest whole ml if pumps cannot accommodate 1 decimal place</a:t>
            </a:r>
          </a:p>
          <a:p>
            <a:pPr marL="0" indent="0">
              <a:spcBef>
                <a:spcPts val="0"/>
              </a:spcBef>
              <a:buNone/>
            </a:pPr>
            <a:r>
              <a:rPr lang="en-GB" sz="1400" b="1" dirty="0"/>
              <a:t>* * * </a:t>
            </a:r>
            <a:r>
              <a:rPr lang="en-GB" sz="1400" dirty="0"/>
              <a:t>	Calculate to exact kg for weights above 120kg.  Further information in protocol.</a:t>
            </a:r>
            <a:endParaRPr lang="en-GB" altLang="en-US" sz="1400" dirty="0">
              <a:solidFill>
                <a:srgbClr val="003399"/>
              </a:solidFill>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bwMode="auto">
          <a:xfrm>
            <a:off x="465807" y="1841361"/>
            <a:ext cx="10362670" cy="5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150" lvl="1" indent="0" eaLnBrk="1" hangingPunct="1">
              <a:buNone/>
              <a:defRPr/>
            </a:pPr>
            <a:r>
              <a:rPr lang="en-GB" altLang="en-US" sz="1800" b="1" dirty="0"/>
              <a:t>Norepinephrine dose: </a:t>
            </a:r>
            <a:r>
              <a:rPr lang="en-GB" altLang="en-US" sz="1800" dirty="0"/>
              <a:t>Target to MAP </a:t>
            </a:r>
            <a:r>
              <a:rPr lang="en-GB" altLang="en-US" sz="1800" dirty="0">
                <a:solidFill>
                  <a:schemeClr val="tx1"/>
                </a:solidFill>
              </a:rPr>
              <a:t>≥</a:t>
            </a:r>
            <a:r>
              <a:rPr lang="en-GB" altLang="en-US" sz="1800" dirty="0"/>
              <a:t> 65 mmHg</a:t>
            </a:r>
          </a:p>
          <a:p>
            <a:pPr marL="57150" lvl="1" indent="0" eaLnBrk="1" hangingPunct="1">
              <a:buNone/>
              <a:defRPr/>
            </a:pPr>
            <a:endParaRPr lang="en-GB" altLang="en-US" sz="1800" b="1" dirty="0"/>
          </a:p>
        </p:txBody>
      </p:sp>
      <p:sp>
        <p:nvSpPr>
          <p:cNvPr id="10" name="Rectangle 2"/>
          <p:cNvSpPr>
            <a:spLocks noGrp="1" noChangeArrowheads="1"/>
          </p:cNvSpPr>
          <p:nvPr>
            <p:ph type="title"/>
          </p:nvPr>
        </p:nvSpPr>
        <p:spPr>
          <a:xfrm>
            <a:off x="677863" y="609600"/>
            <a:ext cx="9143470" cy="1320800"/>
          </a:xfrm>
        </p:spPr>
        <p:txBody>
          <a:bodyPr/>
          <a:lstStyle/>
          <a:p>
            <a:pPr eaLnBrk="1" hangingPunct="1"/>
            <a:r>
              <a:rPr lang="en-GB" altLang="en-US" b="1" dirty="0"/>
              <a:t>Peripheral</a:t>
            </a:r>
            <a:r>
              <a:rPr lang="en-GB" altLang="en-US" b="1" dirty="0">
                <a:solidFill>
                  <a:srgbClr val="FF0000"/>
                </a:solidFill>
              </a:rPr>
              <a:t> </a:t>
            </a:r>
            <a:r>
              <a:rPr lang="en-GB" altLang="en-US" b="1" dirty="0"/>
              <a:t>norepinephrine: Dose table</a:t>
            </a:r>
            <a:br>
              <a:rPr lang="en-GB" altLang="en-US" b="1" dirty="0"/>
            </a:br>
            <a:r>
              <a:rPr lang="en-GB" altLang="en-US" sz="2000" dirty="0"/>
              <a:t>(Intervention arm: assuming final norepinephrine concentration of 16 micrograms/ml)</a:t>
            </a:r>
            <a:endParaRPr altLang="en-US" sz="2000"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15</a:t>
            </a:fld>
            <a:endParaRPr lang="en-US"/>
          </a:p>
        </p:txBody>
      </p:sp>
      <p:pic>
        <p:nvPicPr>
          <p:cNvPr id="2" name="Picture 1"/>
          <p:cNvPicPr>
            <a:picLocks noChangeAspect="1"/>
          </p:cNvPicPr>
          <p:nvPr/>
        </p:nvPicPr>
        <p:blipFill>
          <a:blip r:embed="rId4"/>
          <a:stretch>
            <a:fillRect/>
          </a:stretch>
        </p:blipFill>
        <p:spPr>
          <a:xfrm>
            <a:off x="465807" y="2488853"/>
            <a:ext cx="7524750" cy="3562350"/>
          </a:xfrm>
          <a:prstGeom prst="rect">
            <a:avLst/>
          </a:prstGeom>
        </p:spPr>
      </p:pic>
      <p:sp>
        <p:nvSpPr>
          <p:cNvPr id="9" name="Oval 8"/>
          <p:cNvSpPr/>
          <p:nvPr/>
        </p:nvSpPr>
        <p:spPr>
          <a:xfrm>
            <a:off x="5024438" y="2262929"/>
            <a:ext cx="2406770" cy="793109"/>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1800413" y="2348595"/>
            <a:ext cx="2406770" cy="793109"/>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018902863"/>
      </p:ext>
    </p:extLst>
  </p:cSld>
  <p:clrMapOvr>
    <a:masterClrMapping/>
  </p:clrMapOvr>
  <p:transition advTm="511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77863" y="426720"/>
            <a:ext cx="9143470" cy="1320800"/>
          </a:xfrm>
        </p:spPr>
        <p:txBody>
          <a:bodyPr/>
          <a:lstStyle/>
          <a:p>
            <a:pPr eaLnBrk="1" hangingPunct="1"/>
            <a:r>
              <a:rPr lang="en-GB" altLang="en-US" b="1" dirty="0"/>
              <a:t>Peripheral</a:t>
            </a:r>
            <a:r>
              <a:rPr lang="en-GB" altLang="en-US" b="1" dirty="0">
                <a:solidFill>
                  <a:srgbClr val="FF0000"/>
                </a:solidFill>
              </a:rPr>
              <a:t> </a:t>
            </a:r>
            <a:r>
              <a:rPr lang="en-GB" altLang="en-US" b="1" dirty="0"/>
              <a:t>norepinephrine:  Dosing info</a:t>
            </a:r>
            <a:r>
              <a:rPr lang="en-GB" altLang="en-US" b="1" dirty="0">
                <a:solidFill>
                  <a:srgbClr val="FF0000"/>
                </a:solidFill>
              </a:rPr>
              <a:t/>
            </a:r>
            <a:br>
              <a:rPr lang="en-GB" altLang="en-US" b="1" dirty="0">
                <a:solidFill>
                  <a:srgbClr val="FF0000"/>
                </a:solidFill>
              </a:rPr>
            </a:br>
            <a:r>
              <a:rPr lang="en-GB" altLang="en-US" sz="2000" dirty="0"/>
              <a:t>(Intervention arm)</a:t>
            </a:r>
            <a:endParaRPr altLang="en-US" sz="2000" dirty="0"/>
          </a:p>
        </p:txBody>
      </p:sp>
      <p:sp>
        <p:nvSpPr>
          <p:cNvPr id="533507" name="Rectangle 3"/>
          <p:cNvSpPr>
            <a:spLocks noGrp="1" noChangeArrowheads="1"/>
          </p:cNvSpPr>
          <p:nvPr>
            <p:ph idx="1"/>
          </p:nvPr>
        </p:nvSpPr>
        <p:spPr>
          <a:xfrm>
            <a:off x="677863" y="1510280"/>
            <a:ext cx="8302851" cy="4596606"/>
          </a:xfrm>
        </p:spPr>
        <p:txBody>
          <a:bodyPr/>
          <a:lstStyle/>
          <a:p>
            <a:pPr marL="57150" indent="0" eaLnBrk="1" hangingPunct="1">
              <a:buNone/>
              <a:defRPr/>
            </a:pPr>
            <a:endParaRPr lang="en-GB" altLang="en-US" sz="2000" dirty="0"/>
          </a:p>
          <a:p>
            <a:pPr marL="57150" indent="0" eaLnBrk="1" hangingPunct="1">
              <a:buNone/>
              <a:defRPr/>
            </a:pPr>
            <a:endParaRPr lang="en-GB" altLang="en-US" sz="2000" b="1" dirty="0"/>
          </a:p>
          <a:p>
            <a:pPr marL="0" indent="0" eaLnBrk="1" hangingPunct="1">
              <a:buNone/>
              <a:defRPr/>
            </a:pPr>
            <a:endParaRPr lang="en-GB" altLang="en-US" sz="2000" dirty="0"/>
          </a:p>
          <a:p>
            <a:pPr eaLnBrk="1" hangingPunct="1">
              <a:defRPr/>
            </a:pPr>
            <a:endParaRPr lang="en-GB" altLang="en-US" sz="1400" b="1"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9" name="Rectangle 3"/>
          <p:cNvSpPr txBox="1">
            <a:spLocks noChangeArrowheads="1"/>
          </p:cNvSpPr>
          <p:nvPr/>
        </p:nvSpPr>
        <p:spPr bwMode="auto">
          <a:xfrm>
            <a:off x="818960" y="1449320"/>
            <a:ext cx="9619001" cy="51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00050" eaLnBrk="1" hangingPunct="1">
              <a:defRPr/>
            </a:pPr>
            <a:r>
              <a:rPr lang="en-GB" altLang="en-US" sz="2000" b="1" dirty="0"/>
              <a:t>Study treatment duration: </a:t>
            </a:r>
            <a:r>
              <a:rPr lang="en-GB" altLang="en-US" sz="2000" dirty="0"/>
              <a:t>Up to </a:t>
            </a:r>
            <a:r>
              <a:rPr lang="en-GB" altLang="en-US" sz="2000" u="sng" dirty="0"/>
              <a:t>48 hours </a:t>
            </a:r>
            <a:r>
              <a:rPr lang="en-GB" altLang="en-US" sz="2000" dirty="0"/>
              <a:t>from time of randomisation</a:t>
            </a:r>
            <a:endParaRPr lang="en-GB" altLang="en-US" sz="2000" b="1" dirty="0"/>
          </a:p>
          <a:p>
            <a:pPr marL="400050" eaLnBrk="1" hangingPunct="1">
              <a:defRPr/>
            </a:pPr>
            <a:r>
              <a:rPr lang="en-GB" altLang="en-US" sz="2000" b="1" dirty="0"/>
              <a:t>Route of administration: </a:t>
            </a:r>
            <a:r>
              <a:rPr lang="en-GB" altLang="en-US" sz="2000" u="sng" dirty="0"/>
              <a:t>peripheral</a:t>
            </a:r>
            <a:r>
              <a:rPr lang="en-GB" altLang="en-US" sz="2000" dirty="0"/>
              <a:t> venous cannula</a:t>
            </a:r>
          </a:p>
          <a:p>
            <a:pPr marL="400050" eaLnBrk="1" hangingPunct="1">
              <a:defRPr/>
            </a:pPr>
            <a:r>
              <a:rPr lang="en-GB" altLang="en-US" sz="2000" b="1" dirty="0"/>
              <a:t>Preparation: </a:t>
            </a:r>
            <a:r>
              <a:rPr lang="en-GB" altLang="en-US" sz="2000" dirty="0"/>
              <a:t>solution containing </a:t>
            </a:r>
            <a:r>
              <a:rPr lang="en-GB" altLang="en-US" sz="2000" u="sng" dirty="0"/>
              <a:t>norepinephrine 16 micrograms/ml</a:t>
            </a:r>
          </a:p>
          <a:p>
            <a:pPr marL="400050" eaLnBrk="1" hangingPunct="1">
              <a:defRPr/>
            </a:pPr>
            <a:r>
              <a:rPr lang="en-GB" altLang="en-US" sz="2000" b="1" dirty="0"/>
              <a:t>Diluent: </a:t>
            </a:r>
            <a:r>
              <a:rPr lang="en-GB" altLang="en-US" sz="2000" dirty="0"/>
              <a:t>0.9% sodium chloride or 5% glucose</a:t>
            </a:r>
          </a:p>
          <a:p>
            <a:pPr marL="400050" eaLnBrk="1" hangingPunct="1">
              <a:defRPr/>
            </a:pPr>
            <a:endParaRPr lang="en-GB" altLang="en-US" sz="1000" dirty="0"/>
          </a:p>
          <a:p>
            <a:pPr marL="400050" eaLnBrk="1" hangingPunct="1">
              <a:defRPr/>
            </a:pPr>
            <a:r>
              <a:rPr lang="en-GB" altLang="en-US" sz="2000" b="1" dirty="0"/>
              <a:t>Other peripheral vasopressors: </a:t>
            </a:r>
            <a:r>
              <a:rPr lang="en-GB" altLang="en-US" sz="2000" dirty="0"/>
              <a:t>Patients in this arm should not receive any other peripheral vasopressor infusion during the 48 hour treatment duration</a:t>
            </a:r>
          </a:p>
          <a:p>
            <a:pPr marL="400050" eaLnBrk="1" hangingPunct="1">
              <a:defRPr/>
            </a:pPr>
            <a:endParaRPr lang="en-GB" altLang="en-US" sz="1000" dirty="0"/>
          </a:p>
          <a:p>
            <a:pPr marL="400050" eaLnBrk="1" hangingPunct="1">
              <a:defRPr/>
            </a:pPr>
            <a:r>
              <a:rPr lang="en-GB" altLang="en-US" sz="2000" b="1" dirty="0"/>
              <a:t>Dose up and down up-titrations</a:t>
            </a:r>
          </a:p>
          <a:p>
            <a:pPr marL="800100" lvl="1" eaLnBrk="1" hangingPunct="1">
              <a:defRPr/>
            </a:pPr>
            <a:r>
              <a:rPr lang="en-GB" altLang="en-US" sz="1800" u="sng" dirty="0"/>
              <a:t>Guidance</a:t>
            </a:r>
            <a:r>
              <a:rPr lang="en-GB" altLang="en-US" sz="1800" dirty="0"/>
              <a:t> in protocol but check with research team as local policy can be used</a:t>
            </a:r>
          </a:p>
          <a:p>
            <a:pPr marL="800100" lvl="1" eaLnBrk="1" hangingPunct="1">
              <a:defRPr/>
            </a:pPr>
            <a:r>
              <a:rPr lang="en-GB" altLang="en-US" sz="1800" dirty="0"/>
              <a:t>If target MAP </a:t>
            </a:r>
            <a:r>
              <a:rPr lang="en-GB" altLang="en-US" sz="1800" dirty="0">
                <a:solidFill>
                  <a:schemeClr val="tx1"/>
                </a:solidFill>
              </a:rPr>
              <a:t>≥</a:t>
            </a:r>
            <a:r>
              <a:rPr lang="en-GB" altLang="en-US" sz="1800" dirty="0"/>
              <a:t> 65mmHg achieved immediately post-randomisation initial infusion rate must be zero.  Rate can be increased at any point during 48 hour study period.</a:t>
            </a:r>
          </a:p>
          <a:p>
            <a:pPr marL="457200" eaLnBrk="1" hangingPunct="1">
              <a:buFont typeface="Wingdings" panose="05000000000000000000" pitchFamily="2" charset="2"/>
              <a:buChar char="q"/>
              <a:defRPr/>
            </a:pPr>
            <a:endParaRPr lang="en-GB" altLang="en-US" sz="2400" dirty="0"/>
          </a:p>
          <a:p>
            <a:pPr marL="514350" lvl="1" indent="0" eaLnBrk="1" hangingPunct="1">
              <a:buNone/>
              <a:defRPr/>
            </a:pPr>
            <a:endParaRPr lang="en-GB" altLang="en-US" sz="2000"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16</a:t>
            </a:fld>
            <a:endParaRPr lang="en-US"/>
          </a:p>
        </p:txBody>
      </p:sp>
    </p:spTree>
    <p:extLst>
      <p:ext uri="{BB962C8B-B14F-4D97-AF65-F5344CB8AC3E}">
        <p14:creationId xmlns:p14="http://schemas.microsoft.com/office/powerpoint/2010/main" val="1255551244"/>
      </p:ext>
    </p:extLst>
  </p:cSld>
  <p:clrMapOvr>
    <a:masterClrMapping/>
  </p:clrMapOvr>
  <p:transition advTm="9219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7" name="Rectangle 3"/>
          <p:cNvSpPr>
            <a:spLocks noGrp="1" noChangeArrowheads="1"/>
          </p:cNvSpPr>
          <p:nvPr>
            <p:ph idx="1"/>
          </p:nvPr>
        </p:nvSpPr>
        <p:spPr>
          <a:xfrm>
            <a:off x="702293" y="1546315"/>
            <a:ext cx="8302851" cy="4596606"/>
          </a:xfrm>
        </p:spPr>
        <p:txBody>
          <a:bodyPr/>
          <a:lstStyle/>
          <a:p>
            <a:pPr marL="57150" indent="0" eaLnBrk="1" hangingPunct="1">
              <a:buNone/>
              <a:defRPr/>
            </a:pPr>
            <a:endParaRPr lang="en-GB" altLang="en-US" sz="2000" dirty="0"/>
          </a:p>
          <a:p>
            <a:pPr marL="57150" indent="0" eaLnBrk="1" hangingPunct="1">
              <a:buNone/>
              <a:defRPr/>
            </a:pPr>
            <a:endParaRPr lang="en-GB" altLang="en-US" sz="2000" b="1" dirty="0"/>
          </a:p>
          <a:p>
            <a:pPr marL="0" indent="0" eaLnBrk="1" hangingPunct="1">
              <a:buNone/>
              <a:defRPr/>
            </a:pPr>
            <a:endParaRPr lang="en-GB" altLang="en-US" sz="2000" dirty="0"/>
          </a:p>
          <a:p>
            <a:pPr eaLnBrk="1" hangingPunct="1">
              <a:defRPr/>
            </a:pPr>
            <a:endParaRPr lang="en-GB" altLang="en-US" sz="1400" b="1"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8" name="Rectangle 2"/>
          <p:cNvSpPr>
            <a:spLocks noGrp="1" noChangeArrowheads="1"/>
          </p:cNvSpPr>
          <p:nvPr>
            <p:ph type="title"/>
          </p:nvPr>
        </p:nvSpPr>
        <p:spPr>
          <a:xfrm>
            <a:off x="677863" y="432050"/>
            <a:ext cx="9143470" cy="1320800"/>
          </a:xfrm>
        </p:spPr>
        <p:txBody>
          <a:bodyPr/>
          <a:lstStyle/>
          <a:p>
            <a:pPr eaLnBrk="1" hangingPunct="1"/>
            <a:r>
              <a:rPr lang="en-GB" altLang="en-US" b="1" dirty="0"/>
              <a:t>Peripheral</a:t>
            </a:r>
            <a:r>
              <a:rPr lang="en-GB" altLang="en-US" b="1" dirty="0">
                <a:solidFill>
                  <a:srgbClr val="FF0000"/>
                </a:solidFill>
              </a:rPr>
              <a:t> </a:t>
            </a:r>
            <a:r>
              <a:rPr lang="en-GB" altLang="en-US" b="1" dirty="0"/>
              <a:t>norepinephrine:  Preparation (1)</a:t>
            </a:r>
            <a:r>
              <a:rPr lang="en-GB" altLang="en-US" b="1" dirty="0">
                <a:solidFill>
                  <a:srgbClr val="FF0000"/>
                </a:solidFill>
              </a:rPr>
              <a:t/>
            </a:r>
            <a:br>
              <a:rPr lang="en-GB" altLang="en-US" b="1" dirty="0">
                <a:solidFill>
                  <a:srgbClr val="FF0000"/>
                </a:solidFill>
              </a:rPr>
            </a:br>
            <a:r>
              <a:rPr lang="en-GB" altLang="en-US" sz="2000" dirty="0"/>
              <a:t>(Intervention arm)</a:t>
            </a:r>
            <a:endParaRPr altLang="en-US" sz="2000" dirty="0"/>
          </a:p>
        </p:txBody>
      </p:sp>
      <p:sp>
        <p:nvSpPr>
          <p:cNvPr id="4" name="Slide Number Placeholder 3"/>
          <p:cNvSpPr>
            <a:spLocks noGrp="1"/>
          </p:cNvSpPr>
          <p:nvPr>
            <p:ph type="sldNum" sz="quarter" idx="11"/>
          </p:nvPr>
        </p:nvSpPr>
        <p:spPr/>
        <p:txBody>
          <a:bodyPr/>
          <a:lstStyle/>
          <a:p>
            <a:pPr>
              <a:defRPr/>
            </a:pPr>
            <a:fld id="{CB261E3A-7C82-42B1-83C4-33C129F50B27}" type="slidenum">
              <a:rPr lang="en-US" smtClean="0"/>
              <a:pPr>
                <a:defRPr/>
              </a:pPr>
              <a:t>17</a:t>
            </a:fld>
            <a:endParaRPr lang="en-US"/>
          </a:p>
        </p:txBody>
      </p:sp>
      <p:sp>
        <p:nvSpPr>
          <p:cNvPr id="13" name="Rectangle 3"/>
          <p:cNvSpPr txBox="1">
            <a:spLocks noChangeArrowheads="1"/>
          </p:cNvSpPr>
          <p:nvPr/>
        </p:nvSpPr>
        <p:spPr bwMode="auto">
          <a:xfrm>
            <a:off x="663005" y="1785245"/>
            <a:ext cx="10720472" cy="16779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lang="en-US" sz="2200" kern="1200" dirty="0" smtClean="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defRPr/>
            </a:pPr>
            <a:r>
              <a:rPr lang="en-GB" altLang="en-US" sz="2000" b="1" dirty="0">
                <a:solidFill>
                  <a:schemeClr val="tx1"/>
                </a:solidFill>
              </a:rPr>
              <a:t>Preparation: </a:t>
            </a:r>
            <a:r>
              <a:rPr lang="en-GB" altLang="en-US" sz="2000" dirty="0">
                <a:solidFill>
                  <a:schemeClr val="tx1"/>
                </a:solidFill>
              </a:rPr>
              <a:t>Must use </a:t>
            </a:r>
            <a:r>
              <a:rPr lang="en-GB" altLang="en-US" sz="2000" b="1" dirty="0">
                <a:solidFill>
                  <a:schemeClr val="tx1">
                    <a:lumMod val="65000"/>
                    <a:lumOff val="35000"/>
                  </a:schemeClr>
                </a:solidFill>
              </a:rPr>
              <a:t>Norepinephrine 1mg/ml concentrate for solution for infusion</a:t>
            </a:r>
          </a:p>
          <a:p>
            <a:pPr eaLnBrk="1" hangingPunct="1">
              <a:defRPr/>
            </a:pPr>
            <a:r>
              <a:rPr lang="en-GB" altLang="en-US" sz="2000" b="1" dirty="0">
                <a:solidFill>
                  <a:schemeClr val="tx1"/>
                </a:solidFill>
              </a:rPr>
              <a:t>Concentration: </a:t>
            </a:r>
            <a:r>
              <a:rPr lang="en-GB" altLang="en-US" sz="2000" dirty="0">
                <a:solidFill>
                  <a:schemeClr val="tx1"/>
                </a:solidFill>
              </a:rPr>
              <a:t>Prepared infusion should contain </a:t>
            </a:r>
            <a:r>
              <a:rPr lang="en-GB" altLang="en-US" sz="2000" b="1" dirty="0">
                <a:solidFill>
                  <a:schemeClr val="tx1">
                    <a:lumMod val="65000"/>
                    <a:lumOff val="35000"/>
                  </a:schemeClr>
                </a:solidFill>
              </a:rPr>
              <a:t>Norepinephrine 16 micrograms/ml</a:t>
            </a:r>
          </a:p>
          <a:p>
            <a:pPr eaLnBrk="1" hangingPunct="1">
              <a:defRPr/>
            </a:pPr>
            <a:r>
              <a:rPr lang="en-GB" altLang="en-US" sz="2000" b="1" dirty="0">
                <a:solidFill>
                  <a:schemeClr val="tx1"/>
                </a:solidFill>
              </a:rPr>
              <a:t>Expiry:  </a:t>
            </a:r>
            <a:r>
              <a:rPr lang="en-GB" altLang="en-US" sz="2000" dirty="0">
                <a:solidFill>
                  <a:schemeClr val="tx1"/>
                </a:solidFill>
              </a:rPr>
              <a:t>Assign as per </a:t>
            </a:r>
            <a:r>
              <a:rPr lang="en-GB" altLang="en-US" sz="2000" dirty="0" err="1">
                <a:solidFill>
                  <a:schemeClr val="tx1"/>
                </a:solidFill>
              </a:rPr>
              <a:t>SmPC</a:t>
            </a:r>
            <a:r>
              <a:rPr lang="en-GB" altLang="en-US" sz="2000" dirty="0">
                <a:solidFill>
                  <a:schemeClr val="tx1"/>
                </a:solidFill>
              </a:rPr>
              <a:t>/local practice</a:t>
            </a:r>
            <a:endParaRPr lang="en-GB" altLang="en-US" sz="2000" dirty="0"/>
          </a:p>
          <a:p>
            <a:pPr marL="514350" lvl="1" indent="0" eaLnBrk="1" hangingPunct="1">
              <a:buNone/>
              <a:defRPr/>
            </a:pPr>
            <a:endParaRPr lang="en-GB" altLang="en-US" sz="2000"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p:txBody>
      </p:sp>
      <p:grpSp>
        <p:nvGrpSpPr>
          <p:cNvPr id="3" name="Group 2"/>
          <p:cNvGrpSpPr/>
          <p:nvPr/>
        </p:nvGrpSpPr>
        <p:grpSpPr>
          <a:xfrm>
            <a:off x="203530" y="3557680"/>
            <a:ext cx="11205819" cy="2830882"/>
            <a:chOff x="203530" y="3557680"/>
            <a:chExt cx="11205819" cy="2830882"/>
          </a:xfrm>
        </p:grpSpPr>
        <p:sp>
          <p:nvSpPr>
            <p:cNvPr id="21" name="Rounded Rectangle 20"/>
            <p:cNvSpPr/>
            <p:nvPr/>
          </p:nvSpPr>
          <p:spPr>
            <a:xfrm>
              <a:off x="2824433" y="3557680"/>
              <a:ext cx="8584916" cy="101540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70C0"/>
                  </a:solidFill>
                </a:rPr>
                <a:t>To prepare 250ml infusion containing norepinephrine 16 micrograms/ml</a:t>
              </a:r>
            </a:p>
            <a:p>
              <a:endParaRPr lang="en-GB" sz="1000" dirty="0">
                <a:solidFill>
                  <a:srgbClr val="0070C0"/>
                </a:solidFill>
              </a:endParaRPr>
            </a:p>
            <a:p>
              <a:pPr marL="285750" lvl="0" indent="-285750">
                <a:buFont typeface="Arial" panose="020B0604020202020204" pitchFamily="34" charset="0"/>
                <a:buChar char="•"/>
              </a:pPr>
              <a:r>
                <a:rPr lang="en-GB" dirty="0">
                  <a:solidFill>
                    <a:srgbClr val="0070C0"/>
                  </a:solidFill>
                </a:rPr>
                <a:t>1 x </a:t>
              </a:r>
              <a:r>
                <a:rPr lang="en-GB" b="1" dirty="0">
                  <a:solidFill>
                    <a:srgbClr val="0070C0"/>
                  </a:solidFill>
                </a:rPr>
                <a:t>4ml</a:t>
              </a:r>
              <a:r>
                <a:rPr lang="en-GB" dirty="0">
                  <a:solidFill>
                    <a:srgbClr val="0070C0"/>
                  </a:solidFill>
                </a:rPr>
                <a:t> ampoule norepinephrine 1mg/ml concentrate for solution for infusion</a:t>
              </a:r>
            </a:p>
            <a:p>
              <a:pPr marL="285750" lvl="0" indent="-285750">
                <a:buFont typeface="Arial" panose="020B0604020202020204" pitchFamily="34" charset="0"/>
                <a:buChar char="•"/>
              </a:pPr>
              <a:r>
                <a:rPr lang="en-GB" dirty="0">
                  <a:solidFill>
                    <a:srgbClr val="0070C0"/>
                  </a:solidFill>
                </a:rPr>
                <a:t>1 x 250ml infusion bag of 5% glucose or 0.9% sodium chloride</a:t>
              </a:r>
            </a:p>
          </p:txBody>
        </p:sp>
        <p:sp>
          <p:nvSpPr>
            <p:cNvPr id="23" name="Rounded Rectangle 22"/>
            <p:cNvSpPr/>
            <p:nvPr/>
          </p:nvSpPr>
          <p:spPr>
            <a:xfrm>
              <a:off x="2824433" y="5097952"/>
              <a:ext cx="8559044" cy="1290610"/>
            </a:xfrm>
            <a:prstGeom prst="roundRect">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To prepare 500ml infusion containing norepinephrine 16 micrograms/ml</a:t>
              </a:r>
            </a:p>
            <a:p>
              <a:endParaRPr lang="en-GB" sz="1000" b="1" dirty="0">
                <a:solidFill>
                  <a:schemeClr val="bg1"/>
                </a:solidFill>
              </a:endParaRPr>
            </a:p>
            <a:p>
              <a:pPr marL="285750" lvl="0" indent="-285750">
                <a:buFont typeface="Arial" panose="020B0604020202020204" pitchFamily="34" charset="0"/>
                <a:buChar char="•"/>
              </a:pPr>
              <a:r>
                <a:rPr lang="en-GB" dirty="0">
                  <a:solidFill>
                    <a:schemeClr val="bg1"/>
                  </a:solidFill>
                </a:rPr>
                <a:t>1 x </a:t>
              </a:r>
              <a:r>
                <a:rPr lang="en-GB" b="1" u="sng" dirty="0">
                  <a:solidFill>
                    <a:schemeClr val="bg1"/>
                  </a:solidFill>
                </a:rPr>
                <a:t>8ml</a:t>
              </a:r>
              <a:r>
                <a:rPr lang="en-GB" u="sng" dirty="0">
                  <a:solidFill>
                    <a:schemeClr val="bg1"/>
                  </a:solidFill>
                </a:rPr>
                <a:t> </a:t>
              </a:r>
              <a:r>
                <a:rPr lang="en-GB" dirty="0">
                  <a:solidFill>
                    <a:schemeClr val="bg1"/>
                  </a:solidFill>
                </a:rPr>
                <a:t>ampoule norepinephrine 1mg/ml concentrate for solution for infusion</a:t>
              </a:r>
            </a:p>
            <a:p>
              <a:pPr marL="285750" lvl="0" indent="-285750">
                <a:buFont typeface="Arial" panose="020B0604020202020204" pitchFamily="34" charset="0"/>
                <a:buChar char="•"/>
              </a:pPr>
              <a:r>
                <a:rPr lang="en-GB" dirty="0">
                  <a:solidFill>
                    <a:schemeClr val="bg1"/>
                  </a:solidFill>
                </a:rPr>
                <a:t>1 x 500ml infusion bag of 5% glucose or 0.9% sodium chloride</a:t>
              </a:r>
            </a:p>
          </p:txBody>
        </p:sp>
        <p:pic>
          <p:nvPicPr>
            <p:cNvPr id="10" name="Picture 2" descr="https://kingstongasdocs.files.wordpress.com/2020/01/noradrenaline.png?w=46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7598"/>
            <a:stretch/>
          </p:blipFill>
          <p:spPr bwMode="auto">
            <a:xfrm>
              <a:off x="203530" y="4390376"/>
              <a:ext cx="2222810" cy="1073419"/>
            </a:xfrm>
            <a:prstGeom prst="rect">
              <a:avLst/>
            </a:prstGeom>
            <a:noFill/>
            <a:extLst>
              <a:ext uri="{909E8E84-426E-40DD-AFC4-6F175D3DCCD1}">
                <a14:hiddenFill xmlns:a14="http://schemas.microsoft.com/office/drawing/2010/main">
                  <a:solidFill>
                    <a:srgbClr val="FFFFFF"/>
                  </a:solidFill>
                </a14:hiddenFill>
              </a:ext>
            </a:extLst>
          </p:spPr>
        </p:pic>
        <p:sp>
          <p:nvSpPr>
            <p:cNvPr id="2" name="Bent Arrow 1"/>
            <p:cNvSpPr/>
            <p:nvPr/>
          </p:nvSpPr>
          <p:spPr>
            <a:xfrm>
              <a:off x="1197429" y="3897087"/>
              <a:ext cx="1627004" cy="492724"/>
            </a:xfrm>
            <a:prstGeom prst="bentArrow">
              <a:avLst>
                <a:gd name="adj1" fmla="val 33837"/>
                <a:gd name="adj2" fmla="val 28314"/>
                <a:gd name="adj3" fmla="val 25000"/>
                <a:gd name="adj4" fmla="val 3933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flipV="1">
              <a:off x="1218026" y="5500231"/>
              <a:ext cx="1627004" cy="555175"/>
            </a:xfrm>
            <a:prstGeom prst="bentArrow">
              <a:avLst>
                <a:gd name="adj1" fmla="val 33837"/>
                <a:gd name="adj2" fmla="val 28314"/>
                <a:gd name="adj3" fmla="val 25000"/>
                <a:gd name="adj4" fmla="val 3933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custDataLst>
      <p:tags r:id="rId1"/>
    </p:custDataLst>
    <p:extLst>
      <p:ext uri="{BB962C8B-B14F-4D97-AF65-F5344CB8AC3E}">
        <p14:creationId xmlns:p14="http://schemas.microsoft.com/office/powerpoint/2010/main" val="256367696"/>
      </p:ext>
    </p:extLst>
  </p:cSld>
  <p:clrMapOvr>
    <a:masterClrMapping/>
  </p:clrMapOvr>
  <p:transition advTm="526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Usual care </a:t>
            </a:r>
            <a:r>
              <a:rPr lang="en-GB" altLang="en-US" sz="3200" dirty="0">
                <a:solidFill>
                  <a:schemeClr val="accent2"/>
                </a:solidFill>
              </a:rPr>
              <a:t>(Control Arm)</a:t>
            </a:r>
            <a:endParaRPr altLang="en-US" sz="3200" dirty="0">
              <a:solidFill>
                <a:schemeClr val="accent2"/>
              </a:solidFill>
            </a:endParaRPr>
          </a:p>
        </p:txBody>
      </p:sp>
      <p:sp>
        <p:nvSpPr>
          <p:cNvPr id="533507" name="Rectangle 3"/>
          <p:cNvSpPr>
            <a:spLocks noGrp="1" noChangeArrowheads="1"/>
          </p:cNvSpPr>
          <p:nvPr>
            <p:ph idx="1"/>
          </p:nvPr>
        </p:nvSpPr>
        <p:spPr>
          <a:xfrm>
            <a:off x="677863" y="1510280"/>
            <a:ext cx="8302851" cy="4596606"/>
          </a:xfrm>
        </p:spPr>
        <p:txBody>
          <a:bodyPr/>
          <a:lstStyle/>
          <a:p>
            <a:pPr marL="400050" eaLnBrk="1" hangingPunct="1">
              <a:defRPr/>
            </a:pPr>
            <a:r>
              <a:rPr lang="en-GB" altLang="en-US" sz="2000" u="sng" dirty="0"/>
              <a:t>Only</a:t>
            </a:r>
            <a:r>
              <a:rPr lang="en-GB" altLang="en-US" sz="2000" dirty="0"/>
              <a:t> the following balanced crystalloids are permitted:</a:t>
            </a:r>
          </a:p>
          <a:p>
            <a:pPr marL="857250" lvl="1" indent="-342900" eaLnBrk="1" hangingPunct="1">
              <a:buFont typeface="Wingdings" panose="05000000000000000000" pitchFamily="2" charset="2"/>
              <a:buChar char="q"/>
              <a:defRPr/>
            </a:pPr>
            <a:r>
              <a:rPr lang="en-GB" altLang="en-US" sz="2000" dirty="0"/>
              <a:t>Compound sodium lactate solution for infusion.  (Also known as Ringers lactate solution or Hartmann’s)</a:t>
            </a:r>
          </a:p>
          <a:p>
            <a:pPr marL="857250" lvl="1" indent="-342900" eaLnBrk="1" hangingPunct="1">
              <a:buFont typeface="Wingdings" panose="05000000000000000000" pitchFamily="2" charset="2"/>
              <a:buChar char="q"/>
              <a:defRPr/>
            </a:pPr>
            <a:r>
              <a:rPr lang="en-GB" altLang="en-US" sz="2000" dirty="0"/>
              <a:t>Plasma-</a:t>
            </a:r>
            <a:r>
              <a:rPr lang="en-GB" altLang="en-US" sz="2000" dirty="0" err="1"/>
              <a:t>lyte</a:t>
            </a:r>
            <a:r>
              <a:rPr lang="en-GB" altLang="en-US" sz="2000" baseline="60000" dirty="0"/>
              <a:t>®</a:t>
            </a:r>
            <a:r>
              <a:rPr lang="en-GB" altLang="en-US" sz="2000" dirty="0"/>
              <a:t> 148 (pH 7.4) solution for infusion</a:t>
            </a:r>
          </a:p>
          <a:p>
            <a:pPr marL="800100" lvl="1" eaLnBrk="1" hangingPunct="1">
              <a:defRPr/>
            </a:pPr>
            <a:endParaRPr lang="en-GB" altLang="en-US" sz="2000" dirty="0"/>
          </a:p>
          <a:p>
            <a:pPr marL="400050" eaLnBrk="1" hangingPunct="1">
              <a:defRPr/>
            </a:pPr>
            <a:r>
              <a:rPr lang="en-GB" altLang="en-US" sz="2000" b="1" dirty="0"/>
              <a:t>Dose: </a:t>
            </a:r>
            <a:r>
              <a:rPr lang="en-GB" altLang="en-US" sz="2000" dirty="0"/>
              <a:t> targeted to MAP </a:t>
            </a:r>
            <a:r>
              <a:rPr lang="en-GB" altLang="en-US" sz="2000" dirty="0">
                <a:solidFill>
                  <a:schemeClr val="tx1"/>
                </a:solidFill>
              </a:rPr>
              <a:t>≥</a:t>
            </a:r>
            <a:r>
              <a:rPr lang="en-GB" altLang="en-US" sz="2000" dirty="0"/>
              <a:t> 65 mmHg</a:t>
            </a:r>
          </a:p>
          <a:p>
            <a:pPr marL="400050" eaLnBrk="1" hangingPunct="1">
              <a:defRPr/>
            </a:pPr>
            <a:endParaRPr lang="en-GB" altLang="en-US" sz="2000" dirty="0"/>
          </a:p>
          <a:p>
            <a:pPr marL="400050" eaLnBrk="1" hangingPunct="1">
              <a:defRPr/>
            </a:pPr>
            <a:r>
              <a:rPr lang="en-GB" altLang="en-US" sz="2000" b="1" dirty="0"/>
              <a:t>Route of administration: </a:t>
            </a:r>
            <a:r>
              <a:rPr lang="en-GB" altLang="en-US" sz="2000" dirty="0"/>
              <a:t>peripheral venous cannula</a:t>
            </a:r>
          </a:p>
          <a:p>
            <a:pPr marL="400050" eaLnBrk="1" hangingPunct="1">
              <a:defRPr/>
            </a:pPr>
            <a:r>
              <a:rPr lang="en-GB" altLang="en-US" sz="2000" dirty="0">
                <a:solidFill>
                  <a:schemeClr val="tx1"/>
                </a:solidFill>
              </a:rPr>
              <a:t>Anticipate most patients will receive approximately 30ml/kg within first 3 hours using 250-1000ml rapid infusion (bolus).  Thereafter, further crystalloid boluses for resuscitation as required. </a:t>
            </a:r>
          </a:p>
          <a:p>
            <a:pPr marL="57150" indent="0" eaLnBrk="1" hangingPunct="1">
              <a:buNone/>
              <a:defRPr/>
            </a:pPr>
            <a:endParaRPr lang="en-GB" altLang="en-US" sz="2000" b="1" dirty="0"/>
          </a:p>
          <a:p>
            <a:pPr marL="0" indent="0" eaLnBrk="1" hangingPunct="1">
              <a:buNone/>
              <a:defRPr/>
            </a:pPr>
            <a:endParaRPr lang="en-GB" altLang="en-US" sz="2000" dirty="0"/>
          </a:p>
          <a:p>
            <a:pPr eaLnBrk="1" hangingPunct="1">
              <a:defRPr/>
            </a:pPr>
            <a:endParaRPr lang="en-GB" altLang="en-US" sz="1400" b="1"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9808606" y="1510280"/>
            <a:ext cx="1079514" cy="1927704"/>
          </a:xfrm>
          <a:prstGeom prst="rect">
            <a:avLst/>
          </a:prstGeom>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18</a:t>
            </a:fld>
            <a:endParaRPr lang="en-US"/>
          </a:p>
        </p:txBody>
      </p:sp>
    </p:spTree>
    <p:extLst>
      <p:ext uri="{BB962C8B-B14F-4D97-AF65-F5344CB8AC3E}">
        <p14:creationId xmlns:p14="http://schemas.microsoft.com/office/powerpoint/2010/main" val="417648204"/>
      </p:ext>
    </p:extLst>
  </p:cSld>
  <p:clrMapOvr>
    <a:masterClrMapping/>
  </p:clrMapOvr>
  <p:transition advTm="4803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Concomitant medicines</a:t>
            </a:r>
            <a:endParaRPr altLang="en-US" b="1" dirty="0"/>
          </a:p>
        </p:txBody>
      </p:sp>
      <p:sp>
        <p:nvSpPr>
          <p:cNvPr id="533507" name="Rectangle 3"/>
          <p:cNvSpPr>
            <a:spLocks noGrp="1" noChangeArrowheads="1"/>
          </p:cNvSpPr>
          <p:nvPr>
            <p:ph idx="1"/>
          </p:nvPr>
        </p:nvSpPr>
        <p:spPr>
          <a:xfrm>
            <a:off x="592138" y="1589087"/>
            <a:ext cx="8596312" cy="4539967"/>
          </a:xfrm>
        </p:spPr>
        <p:txBody>
          <a:bodyPr/>
          <a:lstStyle/>
          <a:p>
            <a:pPr eaLnBrk="1" hangingPunct="1">
              <a:defRPr/>
            </a:pPr>
            <a:r>
              <a:rPr lang="en-GB" altLang="en-US" b="1" dirty="0"/>
              <a:t>Concomitant medicines</a:t>
            </a:r>
          </a:p>
          <a:p>
            <a:pPr lvl="1" eaLnBrk="1" hangingPunct="1">
              <a:defRPr/>
            </a:pPr>
            <a:r>
              <a:rPr lang="en-GB" altLang="en-US" sz="1800" dirty="0"/>
              <a:t>No prohibited medicines</a:t>
            </a:r>
          </a:p>
          <a:p>
            <a:pPr lvl="1" eaLnBrk="1" hangingPunct="1">
              <a:defRPr/>
            </a:pPr>
            <a:r>
              <a:rPr lang="en-GB" altLang="en-US" sz="1800" dirty="0"/>
              <a:t>Caution/co-administration not recommended with a number of medicines due to risk of severe, prolonged hypertension and possible arrhythmias (see protocol)</a:t>
            </a:r>
          </a:p>
          <a:p>
            <a:pPr lvl="1" eaLnBrk="1" hangingPunct="1">
              <a:defRPr/>
            </a:pPr>
            <a:r>
              <a:rPr lang="en-GB" altLang="en-US" sz="1800" dirty="0"/>
              <a:t>See current protocol for detailed information</a:t>
            </a:r>
          </a:p>
        </p:txBody>
      </p:sp>
      <p:pic>
        <p:nvPicPr>
          <p:cNvPr id="5" name="Picture 4"/>
          <p:cNvPicPr>
            <a:picLocks noChangeAspect="1"/>
          </p:cNvPicPr>
          <p:nvPr/>
        </p:nvPicPr>
        <p:blipFill>
          <a:blip r:embed="rId3"/>
          <a:stretch>
            <a:fillRect/>
          </a:stretch>
        </p:blipFill>
        <p:spPr>
          <a:xfrm>
            <a:off x="10553673" y="4201351"/>
            <a:ext cx="1079514" cy="1927704"/>
          </a:xfrm>
          <a:prstGeom prst="rect">
            <a:avLst/>
          </a:prstGeom>
        </p:spPr>
      </p:pic>
      <p:pic>
        <p:nvPicPr>
          <p:cNvPr id="6" name="Picture 2" descr="https://kingstongasdocs.files.wordpress.com/2020/01/noradrenaline.png?w=46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7598"/>
          <a:stretch/>
        </p:blipFill>
        <p:spPr bwMode="auto">
          <a:xfrm>
            <a:off x="9188450" y="2446809"/>
            <a:ext cx="2552652" cy="1232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19</a:t>
            </a:fld>
            <a:endParaRPr lang="en-US"/>
          </a:p>
        </p:txBody>
      </p:sp>
    </p:spTree>
    <p:extLst>
      <p:ext uri="{BB962C8B-B14F-4D97-AF65-F5344CB8AC3E}">
        <p14:creationId xmlns:p14="http://schemas.microsoft.com/office/powerpoint/2010/main" val="1036093413"/>
      </p:ext>
    </p:extLst>
  </p:cSld>
  <p:clrMapOvr>
    <a:masterClrMapping/>
  </p:clrMapOvr>
  <p:transition advTm="2520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7863" y="609600"/>
            <a:ext cx="8596312" cy="747713"/>
          </a:xfrm>
        </p:spPr>
        <p:txBody>
          <a:bodyPr/>
          <a:lstStyle/>
          <a:p>
            <a:pPr eaLnBrk="1" hangingPunct="1"/>
            <a:r>
              <a:rPr lang="en-GB" altLang="en-US" b="1" dirty="0"/>
              <a:t>Who should view this module?</a:t>
            </a:r>
          </a:p>
        </p:txBody>
      </p:sp>
      <p:sp>
        <p:nvSpPr>
          <p:cNvPr id="6" name="Content Placeholder 2"/>
          <p:cNvSpPr txBox="1">
            <a:spLocks/>
          </p:cNvSpPr>
          <p:nvPr/>
        </p:nvSpPr>
        <p:spPr bwMode="auto">
          <a:xfrm>
            <a:off x="677863" y="1538288"/>
            <a:ext cx="9201150" cy="450373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hangingPunct="1">
              <a:buFont typeface="Wingdings 3" panose="05040102010807070707" pitchFamily="18" charset="2"/>
              <a:buNone/>
              <a:defRPr/>
            </a:pPr>
            <a:r>
              <a:rPr lang="en-GB" sz="2200" b="1" dirty="0"/>
              <a:t>Aim: </a:t>
            </a:r>
            <a:r>
              <a:rPr lang="en-GB" sz="2200" dirty="0"/>
              <a:t>To provide pharmacy staff with relevant information on the EVIS study</a:t>
            </a:r>
          </a:p>
          <a:p>
            <a:pPr marL="0" indent="0" eaLnBrk="1" hangingPunct="1">
              <a:buFont typeface="Wingdings 3" panose="05040102010807070707" pitchFamily="18" charset="2"/>
              <a:buNone/>
              <a:defRPr/>
            </a:pPr>
            <a:endParaRPr lang="en-GB" sz="1000" b="1" dirty="0"/>
          </a:p>
          <a:p>
            <a:pPr marL="0" indent="0" eaLnBrk="1" hangingPunct="1">
              <a:buFont typeface="Wingdings 3" panose="05040102010807070707" pitchFamily="18" charset="2"/>
              <a:buNone/>
              <a:defRPr/>
            </a:pPr>
            <a:r>
              <a:rPr lang="en-GB" sz="2200" b="1" dirty="0"/>
              <a:t>Target audience:</a:t>
            </a:r>
          </a:p>
          <a:p>
            <a:pPr eaLnBrk="1" hangingPunct="1">
              <a:defRPr/>
            </a:pPr>
            <a:r>
              <a:rPr lang="en-GB" sz="2200" dirty="0"/>
              <a:t>Pharmacy clinical trials staff</a:t>
            </a:r>
          </a:p>
          <a:p>
            <a:pPr eaLnBrk="1" hangingPunct="1">
              <a:defRPr/>
            </a:pPr>
            <a:r>
              <a:rPr lang="en-GB" sz="2200" dirty="0"/>
              <a:t>Other pharmacy staff such as clinical pharmacists and ward based technical staff</a:t>
            </a:r>
            <a:endParaRPr lang="en-GB" sz="1000" dirty="0"/>
          </a:p>
        </p:txBody>
      </p:sp>
      <p:sp>
        <p:nvSpPr>
          <p:cNvPr id="2" name="Slide Number Placeholder 1"/>
          <p:cNvSpPr>
            <a:spLocks noGrp="1"/>
          </p:cNvSpPr>
          <p:nvPr>
            <p:ph type="sldNum" sz="quarter" idx="11"/>
          </p:nvPr>
        </p:nvSpPr>
        <p:spPr/>
        <p:txBody>
          <a:bodyPr/>
          <a:lstStyle/>
          <a:p>
            <a:pPr>
              <a:defRPr/>
            </a:pPr>
            <a:fld id="{CB261E3A-7C82-42B1-83C4-33C129F50B27}"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4064"/>
    </mc:Choice>
    <mc:Fallback xmlns="">
      <p:transition spd="slow" advTm="340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IMP storage requirements</a:t>
            </a:r>
            <a:endParaRPr altLang="en-US" b="1" dirty="0">
              <a:solidFill>
                <a:schemeClr val="accent2"/>
              </a:solidFill>
            </a:endParaRPr>
          </a:p>
        </p:txBody>
      </p:sp>
      <p:sp>
        <p:nvSpPr>
          <p:cNvPr id="533507" name="Rectangle 3"/>
          <p:cNvSpPr>
            <a:spLocks noGrp="1" noChangeArrowheads="1"/>
          </p:cNvSpPr>
          <p:nvPr>
            <p:ph idx="1"/>
          </p:nvPr>
        </p:nvSpPr>
        <p:spPr>
          <a:xfrm>
            <a:off x="677863" y="1600200"/>
            <a:ext cx="9946594" cy="4908411"/>
          </a:xfrm>
          <a:solidFill>
            <a:schemeClr val="bg1"/>
          </a:solidFill>
        </p:spPr>
        <p:txBody>
          <a:bodyPr/>
          <a:lstStyle/>
          <a:p>
            <a:pPr eaLnBrk="1" hangingPunct="1">
              <a:defRPr/>
            </a:pPr>
            <a:r>
              <a:rPr lang="en-GB" altLang="en-US" b="1" dirty="0">
                <a:latin typeface="Calibri" panose="020F0502020204030204" pitchFamily="34" charset="0"/>
                <a:cs typeface="Calibri" panose="020F0502020204030204" pitchFamily="34" charset="0"/>
              </a:rPr>
              <a:t>Storage of IMPs in clinical areas</a:t>
            </a:r>
          </a:p>
          <a:p>
            <a:pPr lvl="1" eaLnBrk="1" hangingPunct="1">
              <a:defRPr/>
            </a:pPr>
            <a:r>
              <a:rPr lang="en-GB" altLang="en-US" sz="2000" dirty="0">
                <a:latin typeface="Calibri" panose="020F0502020204030204" pitchFamily="34" charset="0"/>
                <a:cs typeface="Calibri" panose="020F0502020204030204" pitchFamily="34" charset="0"/>
              </a:rPr>
              <a:t>Store as per </a:t>
            </a:r>
            <a:r>
              <a:rPr lang="en-GB" altLang="en-US" sz="2000" dirty="0" err="1">
                <a:latin typeface="Calibri" panose="020F0502020204030204" pitchFamily="34" charset="0"/>
                <a:cs typeface="Calibri" panose="020F0502020204030204" pitchFamily="34" charset="0"/>
              </a:rPr>
              <a:t>SmPC</a:t>
            </a:r>
            <a:endParaRPr lang="en-GB" altLang="en-US" sz="2000" dirty="0">
              <a:latin typeface="Calibri" panose="020F0502020204030204" pitchFamily="34" charset="0"/>
              <a:cs typeface="Calibri" panose="020F0502020204030204" pitchFamily="34" charset="0"/>
            </a:endParaRPr>
          </a:p>
          <a:p>
            <a:pPr lvl="1" eaLnBrk="1" hangingPunct="1">
              <a:defRPr/>
            </a:pPr>
            <a:r>
              <a:rPr lang="en-GB" altLang="en-US" sz="2000" dirty="0">
                <a:latin typeface="Calibri" panose="020F0502020204030204" pitchFamily="34" charset="0"/>
                <a:cs typeface="Calibri" panose="020F0502020204030204" pitchFamily="34" charset="0"/>
              </a:rPr>
              <a:t>No sponsor requirement for IMP temperature monitoring – follow local SOPs</a:t>
            </a:r>
          </a:p>
          <a:p>
            <a:pPr lvl="1" eaLnBrk="1" hangingPunct="1">
              <a:defRPr/>
            </a:pPr>
            <a:r>
              <a:rPr lang="en-GB" altLang="en-US" sz="2000" dirty="0">
                <a:latin typeface="Calibri" panose="020F0502020204030204" pitchFamily="34" charset="0"/>
                <a:cs typeface="Calibri" panose="020F0502020204030204" pitchFamily="34" charset="0"/>
              </a:rPr>
              <a:t>In the event of a temperature excursion site responsible for resolution but inform sponsor if any potential patient safety issues</a:t>
            </a:r>
          </a:p>
          <a:p>
            <a:pPr lvl="1" eaLnBrk="1" hangingPunct="1">
              <a:defRPr/>
            </a:pPr>
            <a:r>
              <a:rPr lang="en-GB" altLang="en-US" sz="2000" dirty="0">
                <a:latin typeface="Calibri" panose="020F0502020204030204" pitchFamily="34" charset="0"/>
                <a:cs typeface="Calibri" panose="020F0502020204030204" pitchFamily="34" charset="0"/>
              </a:rPr>
              <a:t>Anticipate IMPs held as stock and routinely used in sepsis so no additional risks compared to standard care</a:t>
            </a:r>
          </a:p>
          <a:p>
            <a:pPr lvl="1" eaLnBrk="1" hangingPunct="1">
              <a:defRPr/>
            </a:pPr>
            <a:endParaRPr lang="en-GB" altLang="en-US" sz="1100" dirty="0"/>
          </a:p>
          <a:p>
            <a:pPr marL="857250" lvl="1" eaLnBrk="1" hangingPunct="1">
              <a:buFont typeface="Wingdings" panose="05000000000000000000" pitchFamily="2" charset="2"/>
              <a:buChar char="q"/>
              <a:defRPr/>
            </a:pPr>
            <a:endParaRPr lang="en-GB" altLang="en-US"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20</a:t>
            </a:fld>
            <a:endParaRPr lang="en-US"/>
          </a:p>
        </p:txBody>
      </p:sp>
    </p:spTree>
    <p:extLst>
      <p:ext uri="{BB962C8B-B14F-4D97-AF65-F5344CB8AC3E}">
        <p14:creationId xmlns:p14="http://schemas.microsoft.com/office/powerpoint/2010/main" val="3595288398"/>
      </p:ext>
    </p:extLst>
  </p:cSld>
  <p:clrMapOvr>
    <a:masterClrMapping/>
  </p:clrMapOvr>
  <p:transition advTm="8396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IMP accountability</a:t>
            </a:r>
            <a:endParaRPr altLang="en-US" b="1" dirty="0">
              <a:solidFill>
                <a:schemeClr val="accent2"/>
              </a:solidFill>
            </a:endParaRPr>
          </a:p>
        </p:txBody>
      </p:sp>
      <p:sp>
        <p:nvSpPr>
          <p:cNvPr id="533507" name="Rectangle 3"/>
          <p:cNvSpPr>
            <a:spLocks noGrp="1" noChangeArrowheads="1"/>
          </p:cNvSpPr>
          <p:nvPr>
            <p:ph idx="1"/>
          </p:nvPr>
        </p:nvSpPr>
        <p:spPr>
          <a:xfrm>
            <a:off x="677863" y="1491343"/>
            <a:ext cx="9141051" cy="5017268"/>
          </a:xfrm>
          <a:solidFill>
            <a:schemeClr val="bg1"/>
          </a:solidFill>
        </p:spPr>
        <p:txBody>
          <a:bodyPr/>
          <a:lstStyle/>
          <a:p>
            <a:pPr eaLnBrk="1" hangingPunct="1">
              <a:defRPr/>
            </a:pPr>
            <a:r>
              <a:rPr lang="en-GB" altLang="en-US" sz="2400" dirty="0">
                <a:latin typeface="Calibri" panose="020F0502020204030204" pitchFamily="34" charset="0"/>
                <a:cs typeface="Calibri" panose="020F0502020204030204" pitchFamily="34" charset="0"/>
              </a:rPr>
              <a:t>No sponsor accountability requirements</a:t>
            </a:r>
          </a:p>
          <a:p>
            <a:pPr eaLnBrk="1" hangingPunct="1">
              <a:defRPr/>
            </a:pPr>
            <a:r>
              <a:rPr lang="en-GB" altLang="en-US" sz="2400" dirty="0">
                <a:latin typeface="Calibri" panose="020F0502020204030204" pitchFamily="34" charset="0"/>
                <a:cs typeface="Calibri" panose="020F0502020204030204" pitchFamily="34" charset="0"/>
              </a:rPr>
              <a:t>Site required to prepare Source Data Plan detailing how study data will be recorded.</a:t>
            </a:r>
          </a:p>
          <a:p>
            <a:r>
              <a:rPr lang="en-GB" sz="2400" dirty="0">
                <a:latin typeface="Calibri" pitchFamily="34" charset="0"/>
                <a:cs typeface="Calibri" pitchFamily="34" charset="0"/>
              </a:rPr>
              <a:t>Template</a:t>
            </a:r>
            <a:r>
              <a:rPr lang="en-GB" sz="2400" b="1" dirty="0">
                <a:latin typeface="Calibri" pitchFamily="34" charset="0"/>
                <a:cs typeface="Calibri" pitchFamily="34" charset="0"/>
              </a:rPr>
              <a:t> Peripheral norepinephrine Preparation &amp; Administration Record</a:t>
            </a:r>
            <a:r>
              <a:rPr lang="en-GB" sz="2400" dirty="0">
                <a:latin typeface="Calibri" pitchFamily="34" charset="0"/>
                <a:cs typeface="Calibri" pitchFamily="34" charset="0"/>
              </a:rPr>
              <a:t> is available and can be modified for local use</a:t>
            </a:r>
          </a:p>
          <a:p>
            <a:pPr eaLnBrk="1" hangingPunct="1">
              <a:defRPr/>
            </a:pPr>
            <a:r>
              <a:rPr lang="en-GB" altLang="en-US" sz="2400" dirty="0">
                <a:latin typeface="Calibri" panose="020F0502020204030204" pitchFamily="34" charset="0"/>
                <a:cs typeface="Calibri" panose="020F0502020204030204" pitchFamily="34" charset="0"/>
              </a:rPr>
              <a:t>Disposal – as per local SOPs</a:t>
            </a:r>
          </a:p>
          <a:p>
            <a:pPr marL="0" indent="0" eaLnBrk="1" hangingPunct="1">
              <a:buNone/>
              <a:defRPr/>
            </a:pPr>
            <a:r>
              <a:rPr lang="en-GB" altLang="en-US" sz="2000" dirty="0"/>
              <a:t> </a:t>
            </a:r>
          </a:p>
          <a:p>
            <a:pPr lvl="1" eaLnBrk="1" hangingPunct="1">
              <a:defRPr/>
            </a:pPr>
            <a:endParaRPr lang="en-GB" altLang="en-US" sz="1100" dirty="0"/>
          </a:p>
          <a:p>
            <a:pPr marL="857250" lvl="1" eaLnBrk="1" hangingPunct="1">
              <a:buFont typeface="Wingdings" panose="05000000000000000000" pitchFamily="2" charset="2"/>
              <a:buChar char="q"/>
              <a:defRPr/>
            </a:pPr>
            <a:endParaRPr lang="en-GB" altLang="en-US"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21</a:t>
            </a:fld>
            <a:endParaRPr lang="en-US"/>
          </a:p>
        </p:txBody>
      </p:sp>
      <p:pic>
        <p:nvPicPr>
          <p:cNvPr id="6" name="Picture 5"/>
          <p:cNvPicPr>
            <a:picLocks noChangeAspect="1"/>
          </p:cNvPicPr>
          <p:nvPr/>
        </p:nvPicPr>
        <p:blipFill>
          <a:blip r:embed="rId4"/>
          <a:stretch>
            <a:fillRect/>
          </a:stretch>
        </p:blipFill>
        <p:spPr>
          <a:xfrm>
            <a:off x="5748478" y="3667064"/>
            <a:ext cx="6201329" cy="2658985"/>
          </a:xfrm>
          <a:prstGeom prst="rect">
            <a:avLst/>
          </a:prstGeom>
        </p:spPr>
      </p:pic>
    </p:spTree>
    <p:custDataLst>
      <p:tags r:id="rId1"/>
    </p:custDataLst>
    <p:extLst>
      <p:ext uri="{BB962C8B-B14F-4D97-AF65-F5344CB8AC3E}">
        <p14:creationId xmlns:p14="http://schemas.microsoft.com/office/powerpoint/2010/main" val="1217235955"/>
      </p:ext>
    </p:extLst>
  </p:cSld>
  <p:clrMapOvr>
    <a:masterClrMapping/>
  </p:clrMapOvr>
  <p:transition advTm="1091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Prescribing IMPs (1)</a:t>
            </a:r>
            <a:endParaRPr altLang="en-US" b="1" dirty="0">
              <a:solidFill>
                <a:schemeClr val="accent2"/>
              </a:solidFill>
            </a:endParaRPr>
          </a:p>
        </p:txBody>
      </p:sp>
      <p:sp>
        <p:nvSpPr>
          <p:cNvPr id="533507" name="Rectangle 3"/>
          <p:cNvSpPr>
            <a:spLocks noGrp="1" noChangeArrowheads="1"/>
          </p:cNvSpPr>
          <p:nvPr>
            <p:ph idx="1"/>
          </p:nvPr>
        </p:nvSpPr>
        <p:spPr>
          <a:xfrm>
            <a:off x="677864" y="1317171"/>
            <a:ext cx="9195479" cy="4964340"/>
          </a:xfrm>
        </p:spPr>
        <p:txBody>
          <a:bodyPr/>
          <a:lstStyle/>
          <a:p>
            <a:pPr eaLnBrk="1" hangingPunct="1">
              <a:defRPr/>
            </a:pPr>
            <a:r>
              <a:rPr lang="en-GB" altLang="en-US" sz="2000" dirty="0"/>
              <a:t>No sponsor study specific prescription provided - prescribe as per usual practice/local agreed EVIS process.</a:t>
            </a:r>
          </a:p>
          <a:p>
            <a:pPr eaLnBrk="1" hangingPunct="1">
              <a:defRPr/>
            </a:pPr>
            <a:r>
              <a:rPr lang="en-GB" altLang="en-US" sz="2000" dirty="0"/>
              <a:t>Only trained investigators delegated responsibility on site delegation log to initiate and prescribe study IMPs </a:t>
            </a:r>
          </a:p>
          <a:p>
            <a:r>
              <a:rPr lang="en-GB" sz="2000" b="1" dirty="0"/>
              <a:t>Intervention Arm: </a:t>
            </a:r>
            <a:r>
              <a:rPr lang="en-GB" sz="2000" dirty="0">
                <a:solidFill>
                  <a:schemeClr val="tx1"/>
                </a:solidFill>
              </a:rPr>
              <a:t>Must be prescribed by trained investigator. Write prescription to allow dosing in line with protocol requirements including temporary stop/restart of infusion as per protocol until the end of the 48 hour treatment period.</a:t>
            </a:r>
          </a:p>
          <a:p>
            <a:r>
              <a:rPr lang="en-GB" sz="2000" b="1" dirty="0">
                <a:solidFill>
                  <a:schemeClr val="tx1"/>
                </a:solidFill>
              </a:rPr>
              <a:t>Subsequent prescriptions for control arm: </a:t>
            </a:r>
            <a:r>
              <a:rPr lang="en-GB" sz="2000" dirty="0">
                <a:solidFill>
                  <a:schemeClr val="tx1"/>
                </a:solidFill>
              </a:rPr>
              <a:t>Balanced crystalloids are used in accordance with routine care so if necessary, subsequent prescriptions </a:t>
            </a:r>
            <a:r>
              <a:rPr lang="en-GB" sz="2000" u="sng" dirty="0">
                <a:solidFill>
                  <a:schemeClr val="tx1"/>
                </a:solidFill>
              </a:rPr>
              <a:t>can</a:t>
            </a:r>
            <a:r>
              <a:rPr lang="en-GB" sz="2000" dirty="0">
                <a:solidFill>
                  <a:schemeClr val="tx1"/>
                </a:solidFill>
              </a:rPr>
              <a:t> be prescribed by treating clinicians as per usual practice</a:t>
            </a:r>
            <a:endParaRPr lang="en-GB" altLang="en-US" sz="2000" dirty="0">
              <a:solidFill>
                <a:schemeClr val="tx1"/>
              </a:solidFill>
            </a:endParaRPr>
          </a:p>
          <a:p>
            <a:pPr eaLnBrk="1" hangingPunct="1">
              <a:defRPr/>
            </a:pPr>
            <a:r>
              <a:rPr lang="en-GB" sz="2000" dirty="0"/>
              <a:t>Where available consider adding details in electronic prescribing systems to highlight EVIS patients and provide key information on use and administration of IMPs</a:t>
            </a: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22</a:t>
            </a:fld>
            <a:endParaRPr lang="en-US"/>
          </a:p>
        </p:txBody>
      </p:sp>
      <p:pic>
        <p:nvPicPr>
          <p:cNvPr id="1026" name="Picture 2" descr="https://ggcmedicines.org.uk/media/4ahjj0k5/hepma.png?width=500&amp;height=215.60402684563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153" y="5593769"/>
            <a:ext cx="2544989" cy="109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32923"/>
      </p:ext>
    </p:extLst>
  </p:cSld>
  <p:clrMapOvr>
    <a:masterClrMapping/>
  </p:clrMapOvr>
  <p:transition advTm="11823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Prescribing IMPs (2)</a:t>
            </a:r>
            <a:endParaRPr altLang="en-US" b="1" dirty="0">
              <a:solidFill>
                <a:schemeClr val="accent2"/>
              </a:solidFill>
            </a:endParaRPr>
          </a:p>
        </p:txBody>
      </p:sp>
      <p:sp>
        <p:nvSpPr>
          <p:cNvPr id="533507" name="Rectangle 3"/>
          <p:cNvSpPr>
            <a:spLocks noGrp="1" noChangeArrowheads="1"/>
          </p:cNvSpPr>
          <p:nvPr>
            <p:ph idx="1"/>
          </p:nvPr>
        </p:nvSpPr>
        <p:spPr>
          <a:xfrm>
            <a:off x="677864" y="1317171"/>
            <a:ext cx="9195479" cy="4964340"/>
          </a:xfrm>
        </p:spPr>
        <p:txBody>
          <a:bodyPr/>
          <a:lstStyle/>
          <a:p>
            <a:r>
              <a:rPr lang="en-GB" sz="2000" dirty="0">
                <a:solidFill>
                  <a:schemeClr val="tx1"/>
                </a:solidFill>
              </a:rPr>
              <a:t>Must be clear that patient is participating in the EVIS Clinical Trial</a:t>
            </a:r>
          </a:p>
          <a:p>
            <a:r>
              <a:rPr lang="en-GB" altLang="en-US" sz="2000" dirty="0">
                <a:solidFill>
                  <a:schemeClr val="tx1"/>
                </a:solidFill>
              </a:rPr>
              <a:t>Norepinephrine and noradrenaline are both British Approved Names – prescribing should be consistent and in terms least likely to cause confusion</a:t>
            </a:r>
          </a:p>
          <a:p>
            <a:r>
              <a:rPr lang="en-GB" altLang="en-US" sz="2000" dirty="0">
                <a:solidFill>
                  <a:schemeClr val="tx1"/>
                </a:solidFill>
              </a:rPr>
              <a:t>In the event an EVIS patient moves from one clinical area to another with different prescribing systems then acceptable for IMP prescription to be </a:t>
            </a:r>
            <a:r>
              <a:rPr lang="en-GB" altLang="en-US" sz="2000" b="1" dirty="0">
                <a:solidFill>
                  <a:schemeClr val="tx1"/>
                </a:solidFill>
              </a:rPr>
              <a:t>transcribed</a:t>
            </a:r>
            <a:r>
              <a:rPr lang="en-GB" altLang="en-US" sz="2000" dirty="0">
                <a:solidFill>
                  <a:schemeClr val="tx1"/>
                </a:solidFill>
              </a:rPr>
              <a:t> by someone other than trained investigator. However this should be clearly documented and performed in accordance with local procedures</a:t>
            </a:r>
          </a:p>
          <a:p>
            <a:r>
              <a:rPr lang="en-GB" altLang="en-US" sz="2000" dirty="0">
                <a:solidFill>
                  <a:schemeClr val="tx1"/>
                </a:solidFill>
              </a:rPr>
              <a:t>Norepinephrine doses in EVIS are expressed solely in terms of norepinephrine base</a:t>
            </a: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23</a:t>
            </a:fld>
            <a:endParaRPr lang="en-US"/>
          </a:p>
        </p:txBody>
      </p:sp>
    </p:spTree>
    <p:extLst>
      <p:ext uri="{BB962C8B-B14F-4D97-AF65-F5344CB8AC3E}">
        <p14:creationId xmlns:p14="http://schemas.microsoft.com/office/powerpoint/2010/main" val="3971682355"/>
      </p:ext>
    </p:extLst>
  </p:cSld>
  <p:clrMapOvr>
    <a:masterClrMapping/>
  </p:clrMapOvr>
  <p:transition advTm="7723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623182"/>
            <a:ext cx="8596668" cy="1826581"/>
          </a:xfrm>
        </p:spPr>
        <p:txBody>
          <a:bodyPr/>
          <a:lstStyle/>
          <a:p>
            <a:r>
              <a:rPr lang="en-GB" dirty="0"/>
              <a:t>EVIS Study</a:t>
            </a:r>
          </a:p>
        </p:txBody>
      </p:sp>
      <p:sp>
        <p:nvSpPr>
          <p:cNvPr id="3" name="Text Placeholder 2"/>
          <p:cNvSpPr>
            <a:spLocks noGrp="1"/>
          </p:cNvSpPr>
          <p:nvPr>
            <p:ph type="body" idx="1"/>
          </p:nvPr>
        </p:nvSpPr>
        <p:spPr>
          <a:xfrm>
            <a:off x="677335" y="3455294"/>
            <a:ext cx="8596668" cy="860400"/>
          </a:xfrm>
        </p:spPr>
        <p:txBody>
          <a:bodyPr/>
          <a:lstStyle/>
          <a:p>
            <a:r>
              <a:rPr lang="en-GB" sz="3600" b="1" dirty="0"/>
              <a:t>Pharmacy initiation and training requirements</a:t>
            </a:r>
          </a:p>
        </p:txBody>
      </p:sp>
      <p:sp>
        <p:nvSpPr>
          <p:cNvPr id="5" name="Slide Number Placeholder 4"/>
          <p:cNvSpPr>
            <a:spLocks noGrp="1"/>
          </p:cNvSpPr>
          <p:nvPr>
            <p:ph type="sldNum" sz="quarter" idx="11"/>
          </p:nvPr>
        </p:nvSpPr>
        <p:spPr>
          <a:xfrm>
            <a:off x="8589963" y="6042025"/>
            <a:ext cx="684212" cy="365125"/>
          </a:xfrm>
        </p:spPr>
        <p:txBody>
          <a:bodyPr/>
          <a:lstStyle/>
          <a:p>
            <a:pPr>
              <a:defRPr/>
            </a:pPr>
            <a:fld id="{90627CBC-24F2-4C5E-8F76-B53BCDFACE01}" type="slidenum">
              <a:rPr lang="en-US" smtClean="0"/>
              <a:pPr>
                <a:defRPr/>
              </a:pPr>
              <a:t>24</a:t>
            </a:fld>
            <a:endParaRPr lang="en-US"/>
          </a:p>
        </p:txBody>
      </p:sp>
    </p:spTree>
    <p:extLst>
      <p:ext uri="{BB962C8B-B14F-4D97-AF65-F5344CB8AC3E}">
        <p14:creationId xmlns:p14="http://schemas.microsoft.com/office/powerpoint/2010/main" val="1018997166"/>
      </p:ext>
    </p:extLst>
  </p:cSld>
  <p:clrMapOvr>
    <a:masterClrMapping/>
  </p:clrMapOvr>
  <mc:AlternateContent xmlns:mc="http://schemas.openxmlformats.org/markup-compatibility/2006" xmlns:p14="http://schemas.microsoft.com/office/powerpoint/2010/main">
    <mc:Choice Requires="p14">
      <p:transition spd="slow" p14:dur="2000" advTm="8582"/>
    </mc:Choice>
    <mc:Fallback xmlns="">
      <p:transition spd="slow" advTm="858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EVIS site initiation</a:t>
            </a:r>
            <a:endParaRPr altLang="en-US" b="1" dirty="0"/>
          </a:p>
        </p:txBody>
      </p:sp>
      <p:sp>
        <p:nvSpPr>
          <p:cNvPr id="533507" name="Rectangle 3"/>
          <p:cNvSpPr>
            <a:spLocks noGrp="1" noChangeArrowheads="1"/>
          </p:cNvSpPr>
          <p:nvPr>
            <p:ph idx="1"/>
          </p:nvPr>
        </p:nvSpPr>
        <p:spPr>
          <a:xfrm>
            <a:off x="592138" y="2046288"/>
            <a:ext cx="8596312" cy="3879850"/>
          </a:xfrm>
        </p:spPr>
        <p:txBody>
          <a:bodyPr/>
          <a:lstStyle/>
          <a:p>
            <a:pPr eaLnBrk="1" hangingPunct="1">
              <a:defRPr/>
            </a:pPr>
            <a:r>
              <a:rPr lang="en-GB" altLang="en-US" b="1" dirty="0"/>
              <a:t>Plan: </a:t>
            </a:r>
            <a:r>
              <a:rPr lang="en-GB" altLang="en-US" dirty="0"/>
              <a:t>one site initiation meeting held remotely via TEAMs</a:t>
            </a:r>
            <a:endParaRPr lang="en-GB" dirty="0"/>
          </a:p>
          <a:p>
            <a:pPr eaLnBrk="1" hangingPunct="1">
              <a:defRPr/>
            </a:pPr>
            <a:endParaRPr lang="en-GB" altLang="en-US" sz="2000" dirty="0"/>
          </a:p>
          <a:p>
            <a:pPr eaLnBrk="1" hangingPunct="1">
              <a:defRPr/>
            </a:pPr>
            <a:r>
              <a:rPr lang="en-GB" altLang="en-US" dirty="0"/>
              <a:t>Pharmacy staff identified by local site team should automatically receive an invite to site initiation meeting</a:t>
            </a:r>
          </a:p>
          <a:p>
            <a:pPr eaLnBrk="1" hangingPunct="1">
              <a:defRPr/>
            </a:pPr>
            <a:endParaRPr lang="en-GB" altLang="en-US" dirty="0"/>
          </a:p>
          <a:p>
            <a:pPr eaLnBrk="1" hangingPunct="1">
              <a:defRPr/>
            </a:pPr>
            <a:r>
              <a:rPr lang="en-GB" altLang="en-US" dirty="0"/>
              <a:t>Other pharmacy staff such as clinical pharmacists are very welcome to join – please let the project manager know as it helps with the paperwork</a:t>
            </a:r>
          </a:p>
          <a:p>
            <a:pPr marL="0" indent="0" eaLnBrk="1" hangingPunct="1">
              <a:buNone/>
              <a:defRPr/>
            </a:pPr>
            <a:endParaRPr lang="en-GB" altLang="en-US" sz="1000" dirty="0"/>
          </a:p>
          <a:p>
            <a:pPr eaLnBrk="1" hangingPunct="1">
              <a:defRPr/>
            </a:pPr>
            <a:endParaRPr lang="en-GB" altLang="en-US" dirty="0"/>
          </a:p>
          <a:p>
            <a:pPr eaLnBrk="1" hangingPunct="1">
              <a:defRPr/>
            </a:pPr>
            <a:endParaRPr lang="en-GB" altLang="en-US" sz="1000"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25</a:t>
            </a:fld>
            <a:endParaRPr lang="en-US"/>
          </a:p>
        </p:txBody>
      </p:sp>
    </p:spTree>
    <p:custDataLst>
      <p:tags r:id="rId1"/>
    </p:custDataLst>
  </p:cSld>
  <p:clrMapOvr>
    <a:masterClrMapping/>
  </p:clrMapOvr>
  <p:transition advTm="348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What about pharmacy initiation?</a:t>
            </a:r>
            <a:endParaRPr altLang="en-US" b="1" dirty="0"/>
          </a:p>
        </p:txBody>
      </p:sp>
      <p:sp>
        <p:nvSpPr>
          <p:cNvPr id="533507" name="Rectangle 3"/>
          <p:cNvSpPr>
            <a:spLocks noGrp="1" noChangeArrowheads="1"/>
          </p:cNvSpPr>
          <p:nvPr>
            <p:ph idx="1"/>
          </p:nvPr>
        </p:nvSpPr>
        <p:spPr>
          <a:xfrm>
            <a:off x="592138" y="2046288"/>
            <a:ext cx="8596312" cy="3879850"/>
          </a:xfrm>
        </p:spPr>
        <p:txBody>
          <a:bodyPr/>
          <a:lstStyle/>
          <a:p>
            <a:pPr eaLnBrk="1" hangingPunct="1">
              <a:defRPr/>
            </a:pPr>
            <a:r>
              <a:rPr lang="en-GB" altLang="en-US" dirty="0"/>
              <a:t>No plans to provide separate pharmacy staff initiation meeting</a:t>
            </a:r>
          </a:p>
          <a:p>
            <a:pPr eaLnBrk="1" hangingPunct="1">
              <a:defRPr/>
            </a:pPr>
            <a:endParaRPr lang="en-GB" altLang="en-US" sz="1000" dirty="0"/>
          </a:p>
          <a:p>
            <a:pPr eaLnBrk="1" hangingPunct="1">
              <a:defRPr/>
            </a:pPr>
            <a:r>
              <a:rPr lang="en-GB" altLang="en-US" b="1" dirty="0"/>
              <a:t>Why? </a:t>
            </a:r>
          </a:p>
          <a:p>
            <a:pPr lvl="1" eaLnBrk="1" hangingPunct="1">
              <a:defRPr/>
            </a:pPr>
            <a:r>
              <a:rPr lang="en-GB" altLang="en-US" sz="2000" dirty="0"/>
              <a:t>Pharmacy related issues most likely to arise are best discussed with the research team as part of the main site initiation meeting</a:t>
            </a:r>
          </a:p>
          <a:p>
            <a:pPr lvl="1" eaLnBrk="1" hangingPunct="1">
              <a:buFont typeface="Wingdings" panose="05000000000000000000" pitchFamily="2" charset="2"/>
              <a:buChar char="q"/>
              <a:defRPr/>
            </a:pPr>
            <a:r>
              <a:rPr lang="en-GB" altLang="en-US" sz="2000" dirty="0"/>
              <a:t>IMPs are all from hospital own stock and no need to ring-fence</a:t>
            </a:r>
          </a:p>
          <a:p>
            <a:pPr lvl="1" eaLnBrk="1" hangingPunct="1">
              <a:buFont typeface="Wingdings" panose="05000000000000000000" pitchFamily="2" charset="2"/>
              <a:buChar char="q"/>
              <a:defRPr/>
            </a:pPr>
            <a:r>
              <a:rPr lang="en-GB" altLang="en-US" sz="2000" dirty="0"/>
              <a:t>Due to emergency nature of EVIS all IMPs need to be stored in the clinical area </a:t>
            </a:r>
            <a:r>
              <a:rPr lang="en-GB" altLang="en-US" sz="2000" u="sng" dirty="0"/>
              <a:t>and</a:t>
            </a:r>
            <a:r>
              <a:rPr lang="en-GB" altLang="en-US" sz="2000" dirty="0"/>
              <a:t> expected that IMPs will already be held as stock in clinical areas that will care for EVIS participants </a:t>
            </a:r>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26</a:t>
            </a:fld>
            <a:endParaRPr lang="en-US"/>
          </a:p>
        </p:txBody>
      </p:sp>
    </p:spTree>
    <p:extLst>
      <p:ext uri="{BB962C8B-B14F-4D97-AF65-F5344CB8AC3E}">
        <p14:creationId xmlns:p14="http://schemas.microsoft.com/office/powerpoint/2010/main" val="3700485415"/>
      </p:ext>
    </p:extLst>
  </p:cSld>
  <p:clrMapOvr>
    <a:masterClrMapping/>
  </p:clrMapOvr>
  <p:transition advTm="3854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What about a pharmacy site file?</a:t>
            </a:r>
            <a:endParaRPr altLang="en-US" b="1" dirty="0"/>
          </a:p>
        </p:txBody>
      </p:sp>
      <p:sp>
        <p:nvSpPr>
          <p:cNvPr id="533507" name="Rectangle 3"/>
          <p:cNvSpPr>
            <a:spLocks noGrp="1" noChangeArrowheads="1"/>
          </p:cNvSpPr>
          <p:nvPr>
            <p:ph idx="1"/>
          </p:nvPr>
        </p:nvSpPr>
        <p:spPr>
          <a:xfrm>
            <a:off x="592138" y="2046288"/>
            <a:ext cx="8596312" cy="3879850"/>
          </a:xfrm>
        </p:spPr>
        <p:txBody>
          <a:bodyPr/>
          <a:lstStyle/>
          <a:p>
            <a:pPr eaLnBrk="1" hangingPunct="1">
              <a:defRPr/>
            </a:pPr>
            <a:r>
              <a:rPr lang="en-GB" altLang="en-US" sz="2000" dirty="0"/>
              <a:t>A pharmacy site file will not be provided by sponsor, but sites should follow their own local SOPs in this respect</a:t>
            </a:r>
          </a:p>
          <a:p>
            <a:pPr eaLnBrk="1" hangingPunct="1">
              <a:defRPr/>
            </a:pPr>
            <a:endParaRPr lang="en-GB" altLang="en-US" sz="2000" dirty="0"/>
          </a:p>
          <a:p>
            <a:pPr eaLnBrk="1" hangingPunct="1">
              <a:defRPr/>
            </a:pPr>
            <a:r>
              <a:rPr lang="en-GB" altLang="en-US" sz="2000" dirty="0"/>
              <a:t>Anticipate that Study Monitor will only review the investigator site file</a:t>
            </a:r>
          </a:p>
          <a:p>
            <a:pPr eaLnBrk="1" hangingPunct="1">
              <a:defRPr/>
            </a:pPr>
            <a:endParaRPr lang="en-GB" altLang="en-US" sz="2000" dirty="0"/>
          </a:p>
          <a:p>
            <a:pPr eaLnBrk="1" hangingPunct="1">
              <a:defRPr/>
            </a:pPr>
            <a:r>
              <a:rPr lang="en-GB" altLang="en-US" sz="2000" dirty="0"/>
              <a:t>EVIS protocol and supporting documents will be available on the EVIS website.  See </a:t>
            </a:r>
            <a:r>
              <a:rPr lang="en-GB" altLang="en-US" sz="2000" dirty="0">
                <a:hlinkClick r:id="rId3"/>
              </a:rPr>
              <a:t>www.evis.scot.nhs.uk</a:t>
            </a:r>
            <a:r>
              <a:rPr lang="en-GB" altLang="en-US" sz="2000" dirty="0"/>
              <a:t> or scan the QRS code</a:t>
            </a:r>
          </a:p>
          <a:p>
            <a:pPr eaLnBrk="1" hangingPunct="1">
              <a:defRPr/>
            </a:pPr>
            <a:endParaRPr lang="en-GB" altLang="en-US" sz="2000" dirty="0"/>
          </a:p>
          <a:p>
            <a:pPr eaLnBrk="1" hangingPunct="1">
              <a:defRPr/>
            </a:pPr>
            <a:endParaRPr lang="en-GB" altLang="en-US" sz="2000"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pic>
        <p:nvPicPr>
          <p:cNvPr id="5" name="Picture 8" descr="C:\Users\DOUGLEL522\AppData\Local\Microsoft\Windows\INetCache\Content.Outlook\PPBSRTCJ\EVIS website QR 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196" y="4654550"/>
            <a:ext cx="111850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CB261E3A-7C82-42B1-83C4-33C129F50B27}" type="slidenum">
              <a:rPr lang="en-US" smtClean="0"/>
              <a:pPr>
                <a:defRPr/>
              </a:pPr>
              <a:t>27</a:t>
            </a:fld>
            <a:endParaRPr lang="en-US"/>
          </a:p>
        </p:txBody>
      </p:sp>
    </p:spTree>
    <p:extLst>
      <p:ext uri="{BB962C8B-B14F-4D97-AF65-F5344CB8AC3E}">
        <p14:creationId xmlns:p14="http://schemas.microsoft.com/office/powerpoint/2010/main" val="2270372880"/>
      </p:ext>
    </p:extLst>
  </p:cSld>
  <p:clrMapOvr>
    <a:masterClrMapping/>
  </p:clrMapOvr>
  <p:transition advTm="4986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623182"/>
            <a:ext cx="8596668" cy="1826581"/>
          </a:xfrm>
        </p:spPr>
        <p:txBody>
          <a:bodyPr/>
          <a:lstStyle/>
          <a:p>
            <a:r>
              <a:rPr lang="en-GB" dirty="0"/>
              <a:t>EVIS Study</a:t>
            </a:r>
          </a:p>
        </p:txBody>
      </p:sp>
      <p:sp>
        <p:nvSpPr>
          <p:cNvPr id="3" name="Text Placeholder 2"/>
          <p:cNvSpPr>
            <a:spLocks noGrp="1"/>
          </p:cNvSpPr>
          <p:nvPr>
            <p:ph type="body" idx="1"/>
          </p:nvPr>
        </p:nvSpPr>
        <p:spPr>
          <a:xfrm>
            <a:off x="753535" y="3455294"/>
            <a:ext cx="8596668" cy="860400"/>
          </a:xfrm>
        </p:spPr>
        <p:txBody>
          <a:bodyPr/>
          <a:lstStyle/>
          <a:p>
            <a:r>
              <a:rPr lang="en-GB" sz="3600" b="1" dirty="0"/>
              <a:t>Risk management</a:t>
            </a:r>
          </a:p>
        </p:txBody>
      </p:sp>
      <p:sp>
        <p:nvSpPr>
          <p:cNvPr id="5" name="Slide Number Placeholder 4"/>
          <p:cNvSpPr>
            <a:spLocks noGrp="1"/>
          </p:cNvSpPr>
          <p:nvPr>
            <p:ph type="sldNum" sz="quarter" idx="11"/>
          </p:nvPr>
        </p:nvSpPr>
        <p:spPr>
          <a:xfrm>
            <a:off x="8589963" y="6042025"/>
            <a:ext cx="684212" cy="365125"/>
          </a:xfrm>
        </p:spPr>
        <p:txBody>
          <a:bodyPr/>
          <a:lstStyle/>
          <a:p>
            <a:pPr>
              <a:defRPr/>
            </a:pPr>
            <a:fld id="{90627CBC-24F2-4C5E-8F76-B53BCDFACE01}" type="slidenum">
              <a:rPr lang="en-US" smtClean="0"/>
              <a:pPr>
                <a:defRPr/>
              </a:pPr>
              <a:t>28</a:t>
            </a:fld>
            <a:endParaRPr lang="en-US"/>
          </a:p>
        </p:txBody>
      </p:sp>
    </p:spTree>
    <p:extLst>
      <p:ext uri="{BB962C8B-B14F-4D97-AF65-F5344CB8AC3E}">
        <p14:creationId xmlns:p14="http://schemas.microsoft.com/office/powerpoint/2010/main" val="99381229"/>
      </p:ext>
    </p:extLst>
  </p:cSld>
  <p:clrMapOvr>
    <a:masterClrMapping/>
  </p:clrMapOvr>
  <mc:AlternateContent xmlns:mc="http://schemas.openxmlformats.org/markup-compatibility/2006" xmlns:p14="http://schemas.microsoft.com/office/powerpoint/2010/main">
    <mc:Choice Requires="p14">
      <p:transition spd="slow" p14:dur="2000" advTm="8651"/>
    </mc:Choice>
    <mc:Fallback xmlns="">
      <p:transition spd="slow" advTm="865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Potential risks in EVIS study</a:t>
            </a:r>
            <a:endParaRPr altLang="en-US" b="1" dirty="0"/>
          </a:p>
        </p:txBody>
      </p:sp>
      <p:sp>
        <p:nvSpPr>
          <p:cNvPr id="533507" name="Rectangle 3"/>
          <p:cNvSpPr>
            <a:spLocks noGrp="1" noChangeArrowheads="1"/>
          </p:cNvSpPr>
          <p:nvPr>
            <p:ph idx="1"/>
          </p:nvPr>
        </p:nvSpPr>
        <p:spPr>
          <a:xfrm>
            <a:off x="592137" y="1578430"/>
            <a:ext cx="9651319" cy="4703082"/>
          </a:xfrm>
        </p:spPr>
        <p:txBody>
          <a:bodyPr/>
          <a:lstStyle/>
          <a:p>
            <a:pPr eaLnBrk="1" hangingPunct="1">
              <a:defRPr/>
            </a:pPr>
            <a:r>
              <a:rPr lang="en-GB" altLang="en-US" sz="2000" dirty="0"/>
              <a:t>As with any CTIMP there are potential risks</a:t>
            </a:r>
          </a:p>
          <a:p>
            <a:pPr eaLnBrk="1" hangingPunct="1">
              <a:defRPr/>
            </a:pPr>
            <a:r>
              <a:rPr lang="en-GB" altLang="en-US" sz="2000" dirty="0"/>
              <a:t>EVIS is an emergency care type study which brings its own risks and challenges</a:t>
            </a:r>
          </a:p>
          <a:p>
            <a:pPr eaLnBrk="1" hangingPunct="1">
              <a:defRPr/>
            </a:pPr>
            <a:r>
              <a:rPr lang="en-GB" altLang="en-US" sz="2000" dirty="0"/>
              <a:t>Potential risks in EVIS</a:t>
            </a:r>
          </a:p>
          <a:p>
            <a:pPr lvl="1" eaLnBrk="1" hangingPunct="1">
              <a:defRPr/>
            </a:pPr>
            <a:r>
              <a:rPr lang="en-GB" altLang="en-US" sz="1800" dirty="0"/>
              <a:t>norepinephrine administered via peripheral and central IV routes in same clinical area</a:t>
            </a:r>
          </a:p>
          <a:p>
            <a:pPr lvl="1" eaLnBrk="1" hangingPunct="1">
              <a:defRPr/>
            </a:pPr>
            <a:r>
              <a:rPr lang="en-GB" altLang="en-US" sz="1800" dirty="0"/>
              <a:t>Risk of preparation and administration errors as different concentrations of norepinephrine required depending on intended administration</a:t>
            </a:r>
          </a:p>
          <a:p>
            <a:pPr lvl="1" eaLnBrk="1" hangingPunct="1">
              <a:defRPr/>
            </a:pPr>
            <a:r>
              <a:rPr lang="en-GB" altLang="en-US" sz="1800" dirty="0"/>
              <a:t>The study treatment period is up to 48 hours and multiple staff could be involved in the participant’s care during that time. Not realistic to have all staff fully trained in the trial protocol and delegated tasks.  Treating Clinicians and those preparing and administering EVIS IMPs are not required to be on the site delegation or training log as these tasks whilst study specific, are within the normal remit and clinical responsibility of clinical staff </a:t>
            </a:r>
          </a:p>
          <a:p>
            <a:pPr lvl="1" eaLnBrk="1" hangingPunct="1">
              <a:defRPr/>
            </a:pPr>
            <a:r>
              <a:rPr lang="en-GB" altLang="en-US" sz="1800" dirty="0"/>
              <a:t>Prescribing of the IMPs still needs to be limited to those who are trained and delegated that responsibility on the site delegation log </a:t>
            </a:r>
            <a:endParaRPr lang="en-GB" altLang="en-US" sz="18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29</a:t>
            </a:fld>
            <a:endParaRPr lang="en-US"/>
          </a:p>
        </p:txBody>
      </p:sp>
    </p:spTree>
    <p:extLst>
      <p:ext uri="{BB962C8B-B14F-4D97-AF65-F5344CB8AC3E}">
        <p14:creationId xmlns:p14="http://schemas.microsoft.com/office/powerpoint/2010/main" val="3343016621"/>
      </p:ext>
    </p:extLst>
  </p:cSld>
  <p:clrMapOvr>
    <a:masterClrMapping/>
  </p:clrMapOvr>
  <p:transition advTm="11399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77863" y="609600"/>
            <a:ext cx="8596312" cy="747713"/>
          </a:xfrm>
        </p:spPr>
        <p:txBody>
          <a:bodyPr/>
          <a:lstStyle/>
          <a:p>
            <a:pPr eaLnBrk="1" hangingPunct="1"/>
            <a:r>
              <a:rPr lang="en-GB" altLang="en-US" sz="3200" b="1" dirty="0"/>
              <a:t>Contacts </a:t>
            </a:r>
          </a:p>
        </p:txBody>
      </p:sp>
      <p:sp>
        <p:nvSpPr>
          <p:cNvPr id="10244" name="Content Placeholder 2"/>
          <p:cNvSpPr txBox="1">
            <a:spLocks/>
          </p:cNvSpPr>
          <p:nvPr/>
        </p:nvSpPr>
        <p:spPr bwMode="auto">
          <a:xfrm>
            <a:off x="677863" y="1074195"/>
            <a:ext cx="8447087" cy="533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
                <a:srgbClr val="0070C0"/>
              </a:buClr>
              <a:buFont typeface="Arial" panose="020B0604020202020204" pitchFamily="34" charset="0"/>
              <a:buChar char="•"/>
            </a:pPr>
            <a:endParaRPr lang="en-GB" altLang="en-US" sz="2200" dirty="0"/>
          </a:p>
          <a:p>
            <a:pPr eaLnBrk="1" hangingPunct="1">
              <a:spcBef>
                <a:spcPts val="600"/>
              </a:spcBef>
              <a:buClr>
                <a:srgbClr val="0070C0"/>
              </a:buClr>
            </a:pPr>
            <a:r>
              <a:rPr lang="en-GB" altLang="en-US" sz="2200" b="1" dirty="0"/>
              <a:t>EVIS project manager:  </a:t>
            </a:r>
            <a:r>
              <a:rPr lang="en-GB" altLang="en-US" sz="2200" dirty="0"/>
              <a:t>Hannah </a:t>
            </a:r>
            <a:r>
              <a:rPr lang="en-GB" altLang="en-US" sz="2200" dirty="0" smtClean="0"/>
              <a:t>Greenwood</a:t>
            </a:r>
          </a:p>
          <a:p>
            <a:pPr marL="0" indent="0" eaLnBrk="1" hangingPunct="1">
              <a:spcBef>
                <a:spcPts val="600"/>
              </a:spcBef>
              <a:buClr>
                <a:srgbClr val="0070C0"/>
              </a:buClr>
              <a:buNone/>
            </a:pPr>
            <a:r>
              <a:rPr lang="en-GB" altLang="en-US" sz="2200" dirty="0"/>
              <a:t>	</a:t>
            </a:r>
            <a:r>
              <a:rPr lang="en-GB" altLang="en-US" sz="2200" dirty="0" smtClean="0"/>
              <a:t>						</a:t>
            </a:r>
            <a:r>
              <a:rPr lang="en-GB" altLang="en-US" sz="2200" dirty="0" err="1" smtClean="0">
                <a:hlinkClick r:id="rId3"/>
              </a:rPr>
              <a:t>Hannah.Greenwood@nhs.scot</a:t>
            </a:r>
            <a:r>
              <a:rPr lang="en-GB" altLang="en-US" sz="2200" dirty="0" smtClean="0"/>
              <a:t> </a:t>
            </a:r>
            <a:endParaRPr lang="en-GB" altLang="en-US" sz="2200" dirty="0"/>
          </a:p>
          <a:p>
            <a:pPr marL="0" indent="0" eaLnBrk="1" hangingPunct="1">
              <a:buClr>
                <a:srgbClr val="0070C0"/>
              </a:buClr>
              <a:buNone/>
            </a:pPr>
            <a:r>
              <a:rPr lang="en-GB" altLang="en-US" sz="2200" dirty="0"/>
              <a:t>							</a:t>
            </a:r>
            <a:r>
              <a:rPr lang="en-GB" sz="2200" dirty="0" err="1" smtClean="0">
                <a:hlinkClick r:id="rId4"/>
              </a:rPr>
              <a:t>ggc.evistrial@nhs.scot</a:t>
            </a:r>
            <a:r>
              <a:rPr lang="en-GB" sz="2200" dirty="0" smtClean="0"/>
              <a:t> </a:t>
            </a:r>
            <a:endParaRPr lang="en-GB" altLang="en-US" sz="1000" dirty="0"/>
          </a:p>
          <a:p>
            <a:pPr eaLnBrk="1" hangingPunct="1">
              <a:spcBef>
                <a:spcPts val="600"/>
              </a:spcBef>
              <a:buClr>
                <a:srgbClr val="0070C0"/>
              </a:buClr>
            </a:pPr>
            <a:r>
              <a:rPr lang="en-GB" altLang="en-US" sz="2200" b="1" dirty="0"/>
              <a:t>Pharmacy contact:  </a:t>
            </a:r>
            <a:r>
              <a:rPr lang="en-GB" altLang="en-US" sz="2200" dirty="0"/>
              <a:t>	Elizabeth Douglas/Pamela Surtees					 				Pharmacist/Pharmacy Technician</a:t>
            </a:r>
          </a:p>
          <a:p>
            <a:pPr marL="0" indent="0" eaLnBrk="1" hangingPunct="1">
              <a:spcBef>
                <a:spcPts val="600"/>
              </a:spcBef>
              <a:buClr>
                <a:srgbClr val="0070C0"/>
              </a:buClr>
              <a:buNone/>
            </a:pPr>
            <a:r>
              <a:rPr lang="en-GB" altLang="en-US" sz="2200" dirty="0"/>
              <a:t>							NHS Greater Glasgow &amp; Clyde</a:t>
            </a:r>
          </a:p>
          <a:p>
            <a:pPr marL="0" indent="0" eaLnBrk="1" hangingPunct="1">
              <a:spcBef>
                <a:spcPts val="600"/>
              </a:spcBef>
              <a:buClr>
                <a:srgbClr val="0070C0"/>
              </a:buClr>
              <a:buNone/>
            </a:pPr>
            <a:r>
              <a:rPr lang="en-GB" altLang="en-US" sz="2200" dirty="0"/>
              <a:t>							</a:t>
            </a:r>
            <a:r>
              <a:rPr lang="en-GB" altLang="en-US" sz="2200" dirty="0">
                <a:hlinkClick r:id="rId5"/>
              </a:rPr>
              <a:t>elizabeth.douglas5@nhs.scot</a:t>
            </a:r>
            <a:endParaRPr lang="en-GB" altLang="en-US" sz="2200" dirty="0"/>
          </a:p>
          <a:p>
            <a:pPr marL="0" indent="0" eaLnBrk="1" hangingPunct="1">
              <a:spcBef>
                <a:spcPts val="600"/>
              </a:spcBef>
              <a:buClr>
                <a:srgbClr val="0070C0"/>
              </a:buClr>
              <a:buNone/>
            </a:pPr>
            <a:r>
              <a:rPr lang="en-GB" altLang="en-US" sz="2200" dirty="0"/>
              <a:t>							</a:t>
            </a:r>
            <a:r>
              <a:rPr lang="en-GB" altLang="en-US" sz="2200" dirty="0" err="1">
                <a:hlinkClick r:id="rId6"/>
              </a:rPr>
              <a:t>pamela.surtees@nhs.scot</a:t>
            </a:r>
            <a:r>
              <a:rPr lang="en-GB" altLang="en-US" sz="2200" dirty="0"/>
              <a:t>  </a:t>
            </a:r>
          </a:p>
          <a:p>
            <a:pPr marL="0" indent="0" eaLnBrk="1" hangingPunct="1">
              <a:spcBef>
                <a:spcPts val="600"/>
              </a:spcBef>
              <a:buClr>
                <a:srgbClr val="0070C0"/>
              </a:buClr>
              <a:buNone/>
            </a:pPr>
            <a:endParaRPr lang="en-GB" altLang="en-US" sz="1000" dirty="0"/>
          </a:p>
          <a:p>
            <a:pPr eaLnBrk="1" hangingPunct="1">
              <a:spcBef>
                <a:spcPts val="600"/>
              </a:spcBef>
              <a:buClr>
                <a:srgbClr val="0070C0"/>
              </a:buClr>
            </a:pPr>
            <a:r>
              <a:rPr lang="en-GB" altLang="en-US" sz="2200" b="1" dirty="0"/>
              <a:t>R&amp;I contact:  			</a:t>
            </a:r>
            <a:r>
              <a:rPr lang="en-GB" altLang="en-US" sz="2200" dirty="0" smtClean="0"/>
              <a:t>Louise Ner</a:t>
            </a:r>
            <a:r>
              <a:rPr lang="en-GB" altLang="en-US" sz="2200" dirty="0"/>
              <a:t>							</a:t>
            </a:r>
            <a:r>
              <a:rPr lang="en-GB" altLang="en-US" sz="2200" dirty="0" smtClean="0"/>
              <a:t>									</a:t>
            </a:r>
            <a:r>
              <a:rPr lang="en-GB" altLang="en-US" sz="2200" dirty="0" err="1" smtClean="0">
                <a:hlinkClick r:id="rId7"/>
              </a:rPr>
              <a:t>Louise.Ner@nhs.scot</a:t>
            </a:r>
            <a:r>
              <a:rPr lang="en-GB" altLang="en-US" sz="2200" dirty="0" smtClean="0"/>
              <a:t>  </a:t>
            </a:r>
            <a:endParaRPr lang="en-GB" altLang="en-US" sz="1000" dirty="0" smtClean="0"/>
          </a:p>
          <a:p>
            <a:pPr eaLnBrk="1" hangingPunct="1">
              <a:spcBef>
                <a:spcPts val="600"/>
              </a:spcBef>
              <a:buClr>
                <a:srgbClr val="0070C0"/>
              </a:buClr>
            </a:pPr>
            <a:r>
              <a:rPr lang="en-GB" altLang="en-US" sz="2200" b="1" dirty="0" smtClean="0"/>
              <a:t>Chief</a:t>
            </a:r>
            <a:r>
              <a:rPr lang="en-GB" altLang="en-US" sz="2200" dirty="0" smtClean="0"/>
              <a:t> </a:t>
            </a:r>
            <a:r>
              <a:rPr lang="en-GB" altLang="en-US" sz="2200" b="1" dirty="0" smtClean="0"/>
              <a:t>Investigator:  	</a:t>
            </a:r>
            <a:r>
              <a:rPr lang="en-GB" altLang="en-US" sz="2200" dirty="0" smtClean="0"/>
              <a:t>Dr Alasdair Corfield</a:t>
            </a:r>
          </a:p>
          <a:p>
            <a:pPr marL="0" indent="0" eaLnBrk="1" hangingPunct="1">
              <a:spcBef>
                <a:spcPts val="600"/>
              </a:spcBef>
              <a:buClr>
                <a:srgbClr val="0070C0"/>
              </a:buClr>
              <a:buNone/>
            </a:pPr>
            <a:r>
              <a:rPr lang="en-GB" altLang="en-US" sz="2200" dirty="0" smtClean="0"/>
              <a:t> </a:t>
            </a:r>
            <a:r>
              <a:rPr lang="en-GB" altLang="en-US" sz="2200" dirty="0"/>
              <a:t>							</a:t>
            </a:r>
            <a:r>
              <a:rPr lang="en-GB" sz="2200" dirty="0">
                <a:hlinkClick r:id="rId8"/>
              </a:rPr>
              <a:t>alasdair.corfield2@nhs.scot</a:t>
            </a:r>
            <a:r>
              <a:rPr lang="en-GB" sz="2200" dirty="0"/>
              <a:t>  </a:t>
            </a:r>
            <a:endParaRPr lang="en-GB" altLang="en-US" sz="2200" dirty="0"/>
          </a:p>
          <a:p>
            <a:pPr marL="0" indent="0" eaLnBrk="1" hangingPunct="1">
              <a:spcBef>
                <a:spcPts val="600"/>
              </a:spcBef>
              <a:buClr>
                <a:srgbClr val="0070C0"/>
              </a:buClr>
              <a:buNone/>
            </a:pPr>
            <a:endParaRPr lang="en-GB" altLang="en-US" sz="2200" dirty="0"/>
          </a:p>
          <a:p>
            <a:pPr eaLnBrk="1" hangingPunct="1"/>
            <a:endParaRPr lang="en-GB" altLang="en-US" sz="2400" dirty="0"/>
          </a:p>
        </p:txBody>
      </p:sp>
      <p:pic>
        <p:nvPicPr>
          <p:cNvPr id="10245" name="Picture 8" descr="C:\Users\DOUGLEL522\AppData\Local\Microsoft\Windows\INetCache\Content.Outlook\PPBSRTCJ\EVIS website QR cod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0572" y="3025705"/>
            <a:ext cx="111850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CB261E3A-7C82-42B1-83C4-33C129F50B27}" type="slidenum">
              <a:rPr lang="en-US" smtClean="0"/>
              <a:pPr>
                <a:defRPr/>
              </a:pPr>
              <a:t>3</a:t>
            </a:fld>
            <a:endParaRPr lang="en-US"/>
          </a:p>
        </p:txBody>
      </p:sp>
    </p:spTree>
    <p:extLst>
      <p:ext uri="{BB962C8B-B14F-4D97-AF65-F5344CB8AC3E}">
        <p14:creationId xmlns:p14="http://schemas.microsoft.com/office/powerpoint/2010/main" val="1680315973"/>
      </p:ext>
    </p:extLst>
  </p:cSld>
  <p:clrMapOvr>
    <a:masterClrMapping/>
  </p:clrMapOvr>
  <mc:AlternateContent xmlns:mc="http://schemas.openxmlformats.org/markup-compatibility/2006" xmlns:p14="http://schemas.microsoft.com/office/powerpoint/2010/main">
    <mc:Choice Requires="p14">
      <p:transition spd="slow" p14:dur="2000" advTm="15805"/>
    </mc:Choice>
    <mc:Fallback xmlns="">
      <p:transition spd="slow" advTm="1580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solidFill>
                  <a:schemeClr val="accent2"/>
                </a:solidFill>
              </a:rPr>
              <a:t>Risk mitigation for EVIS</a:t>
            </a:r>
            <a:endParaRPr altLang="en-US" b="1" dirty="0">
              <a:solidFill>
                <a:schemeClr val="accent2"/>
              </a:solidFill>
            </a:endParaRPr>
          </a:p>
        </p:txBody>
      </p:sp>
      <p:sp>
        <p:nvSpPr>
          <p:cNvPr id="533507" name="Rectangle 3"/>
          <p:cNvSpPr>
            <a:spLocks noGrp="1" noChangeArrowheads="1"/>
          </p:cNvSpPr>
          <p:nvPr>
            <p:ph idx="1"/>
          </p:nvPr>
        </p:nvSpPr>
        <p:spPr>
          <a:xfrm>
            <a:off x="371865" y="1654402"/>
            <a:ext cx="7825996" cy="4017055"/>
          </a:xfrm>
        </p:spPr>
        <p:txBody>
          <a:bodyPr/>
          <a:lstStyle/>
          <a:p>
            <a:pPr eaLnBrk="1" hangingPunct="1">
              <a:defRPr/>
            </a:pPr>
            <a:r>
              <a:rPr lang="en-GB" altLang="en-US" sz="2000" b="1" dirty="0">
                <a:latin typeface="Calibri" panose="020F0502020204030204" pitchFamily="34" charset="0"/>
                <a:cs typeface="Calibri" panose="020F0502020204030204" pitchFamily="34" charset="0"/>
              </a:rPr>
              <a:t>Site initiation training:</a:t>
            </a:r>
            <a:r>
              <a:rPr lang="en-GB" altLang="en-US" sz="2000" dirty="0">
                <a:latin typeface="Calibri" panose="020F0502020204030204" pitchFamily="34" charset="0"/>
                <a:cs typeface="Calibri" panose="020F0502020204030204" pitchFamily="34" charset="0"/>
              </a:rPr>
              <a:t> to include pharmacy staff</a:t>
            </a:r>
            <a:endParaRPr lang="en-GB" altLang="en-US" sz="2000" b="1" dirty="0">
              <a:latin typeface="Calibri" panose="020F0502020204030204" pitchFamily="34" charset="0"/>
              <a:cs typeface="Calibri" panose="020F0502020204030204" pitchFamily="34" charset="0"/>
            </a:endParaRPr>
          </a:p>
          <a:p>
            <a:pPr eaLnBrk="1" hangingPunct="1">
              <a:defRPr/>
            </a:pPr>
            <a:r>
              <a:rPr lang="en-GB" altLang="en-US" sz="2000" b="1" dirty="0">
                <a:latin typeface="Calibri" panose="020F0502020204030204" pitchFamily="34" charset="0"/>
                <a:cs typeface="Calibri" panose="020F0502020204030204" pitchFamily="34" charset="0"/>
              </a:rPr>
              <a:t>Training modules and study documentation: </a:t>
            </a:r>
            <a:r>
              <a:rPr lang="en-GB" altLang="en-US" sz="2000" dirty="0">
                <a:latin typeface="Calibri" panose="020F0502020204030204" pitchFamily="34" charset="0"/>
                <a:cs typeface="Calibri" panose="020F0502020204030204" pitchFamily="34" charset="0"/>
              </a:rPr>
              <a:t>all available on EVIS website </a:t>
            </a:r>
            <a:r>
              <a:rPr lang="en-GB" altLang="en-US" sz="2000" dirty="0">
                <a:latin typeface="Calibri" panose="020F0502020204030204" pitchFamily="34" charset="0"/>
                <a:cs typeface="Calibri" panose="020F0502020204030204" pitchFamily="34" charset="0"/>
                <a:hlinkClick r:id="rId4"/>
              </a:rPr>
              <a:t>www.evis.scot.nhs.uk</a:t>
            </a:r>
            <a:r>
              <a:rPr lang="en-GB" altLang="en-US" sz="2000" dirty="0">
                <a:latin typeface="Calibri" panose="020F0502020204030204" pitchFamily="34" charset="0"/>
                <a:cs typeface="Calibri" panose="020F0502020204030204" pitchFamily="34" charset="0"/>
              </a:rPr>
              <a:t> or scan QRS code</a:t>
            </a:r>
          </a:p>
          <a:p>
            <a:pPr eaLnBrk="1" hangingPunct="1">
              <a:defRPr/>
            </a:pPr>
            <a:r>
              <a:rPr lang="en-GB" altLang="en-US" sz="2000" b="1" dirty="0">
                <a:latin typeface="Calibri" panose="020F0502020204030204" pitchFamily="34" charset="0"/>
                <a:cs typeface="Calibri" panose="020F0502020204030204" pitchFamily="34" charset="0"/>
              </a:rPr>
              <a:t>Clinical Information Sheets </a:t>
            </a:r>
            <a:r>
              <a:rPr lang="en-GB" altLang="en-US" sz="1800" dirty="0">
                <a:latin typeface="Calibri" panose="020F0502020204030204" pitchFamily="34" charset="0"/>
                <a:cs typeface="Calibri" panose="020F0502020204030204" pitchFamily="34" charset="0"/>
              </a:rPr>
              <a:t>(Intervention &amp; control): </a:t>
            </a:r>
            <a:r>
              <a:rPr lang="en-GB" altLang="en-US" sz="2000" dirty="0">
                <a:latin typeface="Calibri" panose="020F0502020204030204" pitchFamily="34" charset="0"/>
                <a:cs typeface="Calibri" panose="020F0502020204030204" pitchFamily="34" charset="0"/>
              </a:rPr>
              <a:t>Inserted by research nurse into each participant’s medical notes</a:t>
            </a:r>
          </a:p>
          <a:p>
            <a:pPr eaLnBrk="1" hangingPunct="1">
              <a:defRPr/>
            </a:pPr>
            <a:r>
              <a:rPr lang="en-GB" altLang="en-US" sz="2000" b="1" dirty="0">
                <a:latin typeface="Calibri" panose="020F0502020204030204" pitchFamily="34" charset="0"/>
                <a:cs typeface="Calibri" panose="020F0502020204030204" pitchFamily="34" charset="0"/>
              </a:rPr>
              <a:t>Preparation &amp; Administration record: </a:t>
            </a:r>
            <a:r>
              <a:rPr lang="en-GB" altLang="en-US" sz="2000" dirty="0">
                <a:latin typeface="Calibri" panose="020F0502020204030204" pitchFamily="34" charset="0"/>
                <a:cs typeface="Calibri" panose="020F0502020204030204" pitchFamily="34" charset="0"/>
              </a:rPr>
              <a:t>(optional)</a:t>
            </a:r>
            <a:r>
              <a:rPr lang="en-GB" altLang="en-US" sz="2000" b="1" dirty="0">
                <a:latin typeface="Calibri" panose="020F0502020204030204" pitchFamily="34" charset="0"/>
                <a:cs typeface="Calibri" panose="020F0502020204030204" pitchFamily="34" charset="0"/>
              </a:rPr>
              <a:t>:</a:t>
            </a:r>
            <a:r>
              <a:rPr lang="en-GB" altLang="en-US" sz="2000" dirty="0">
                <a:latin typeface="Calibri" panose="020F0502020204030204" pitchFamily="34" charset="0"/>
                <a:cs typeface="Calibri" panose="020F0502020204030204" pitchFamily="34" charset="0"/>
              </a:rPr>
              <a:t> To meet study requirements and assist recording of study data in intervention arm</a:t>
            </a:r>
          </a:p>
          <a:p>
            <a:pPr eaLnBrk="1" hangingPunct="1">
              <a:defRPr/>
            </a:pPr>
            <a:r>
              <a:rPr lang="en-GB" altLang="en-US" sz="2000" b="1" dirty="0">
                <a:latin typeface="Calibri" panose="020F0502020204030204" pitchFamily="34" charset="0"/>
                <a:cs typeface="Calibri" panose="020F0502020204030204" pitchFamily="34" charset="0"/>
              </a:rPr>
              <a:t>Labels</a:t>
            </a:r>
            <a:r>
              <a:rPr lang="en-GB" altLang="en-US" sz="2000" dirty="0">
                <a:latin typeface="Calibri" panose="020F0502020204030204" pitchFamily="34" charset="0"/>
                <a:cs typeface="Calibri" panose="020F0502020204030204" pitchFamily="34" charset="0"/>
              </a:rPr>
              <a:t> (optional)</a:t>
            </a:r>
            <a:r>
              <a:rPr lang="en-GB" altLang="en-US" sz="2000" b="1" dirty="0">
                <a:latin typeface="Calibri" panose="020F0502020204030204" pitchFamily="34" charset="0"/>
                <a:cs typeface="Calibri" panose="020F0502020204030204" pitchFamily="34" charset="0"/>
              </a:rPr>
              <a:t>:</a:t>
            </a:r>
            <a:r>
              <a:rPr lang="en-GB" altLang="en-US" sz="2000" dirty="0">
                <a:latin typeface="Calibri" panose="020F0502020204030204" pitchFamily="34" charset="0"/>
                <a:cs typeface="Calibri" panose="020F0502020204030204" pitchFamily="34" charset="0"/>
              </a:rPr>
              <a:t> can be used to help identify EVIS patients</a:t>
            </a:r>
          </a:p>
          <a:p>
            <a:pPr eaLnBrk="1" hangingPunct="1">
              <a:defRPr/>
            </a:pPr>
            <a:r>
              <a:rPr lang="en-GB" altLang="en-US" sz="2000" b="1" dirty="0">
                <a:latin typeface="Calibri" panose="020F0502020204030204" pitchFamily="34" charset="0"/>
                <a:cs typeface="Calibri" panose="020F0502020204030204" pitchFamily="34" charset="0"/>
              </a:rPr>
              <a:t>EVIS IMP Manual:</a:t>
            </a:r>
            <a:r>
              <a:rPr lang="en-GB" altLang="en-US" sz="2000" dirty="0">
                <a:latin typeface="Calibri" panose="020F0502020204030204" pitchFamily="34" charset="0"/>
                <a:cs typeface="Calibri" panose="020F0502020204030204" pitchFamily="34" charset="0"/>
              </a:rPr>
              <a:t> provides detailed information on IMP use </a:t>
            </a:r>
            <a:endParaRPr lang="en-GB" altLang="en-US" sz="2000" b="1" dirty="0">
              <a:latin typeface="Calibri" panose="020F0502020204030204" pitchFamily="34" charset="0"/>
              <a:cs typeface="Calibri" panose="020F0502020204030204" pitchFamily="34" charset="0"/>
            </a:endParaRPr>
          </a:p>
          <a:p>
            <a:pPr eaLnBrk="1" hangingPunct="1">
              <a:defRPr/>
            </a:pPr>
            <a:r>
              <a:rPr lang="en-GB" altLang="en-US" sz="2000" b="1" dirty="0">
                <a:latin typeface="Calibri" panose="020F0502020204030204" pitchFamily="34" charset="0"/>
                <a:cs typeface="Calibri" panose="020F0502020204030204" pitchFamily="34" charset="0"/>
              </a:rPr>
              <a:t>EVIS Local Risk Awareness Form: </a:t>
            </a:r>
            <a:r>
              <a:rPr lang="en-GB" altLang="en-US" sz="2000" dirty="0">
                <a:latin typeface="Calibri" panose="020F0502020204030204" pitchFamily="34" charset="0"/>
                <a:cs typeface="Calibri" panose="020F0502020204030204" pitchFamily="34" charset="0"/>
              </a:rPr>
              <a:t> needs to be completed by PI as part of set-up.  Highlights potential risks with EVIS</a:t>
            </a:r>
          </a:p>
        </p:txBody>
      </p:sp>
      <p:pic>
        <p:nvPicPr>
          <p:cNvPr id="5" name="Picture 9" descr="C:\Users\DOUGLEL522\AppData\Local\Microsoft\Windows\INetCache\Content.Outlook\PPBSRTCJ\EVIS website QR 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277" y="5671457"/>
            <a:ext cx="585413" cy="72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30</a:t>
            </a:fld>
            <a:endParaRPr lang="en-US"/>
          </a:p>
        </p:txBody>
      </p:sp>
      <p:pic>
        <p:nvPicPr>
          <p:cNvPr id="7" name="Picture 6"/>
          <p:cNvPicPr>
            <a:picLocks noChangeAspect="1"/>
          </p:cNvPicPr>
          <p:nvPr/>
        </p:nvPicPr>
        <p:blipFill rotWithShape="1">
          <a:blip r:embed="rId6"/>
          <a:srcRect l="6988" t="592" r="2159"/>
          <a:stretch/>
        </p:blipFill>
        <p:spPr>
          <a:xfrm>
            <a:off x="7971710" y="128693"/>
            <a:ext cx="2604930" cy="4355253"/>
          </a:xfrm>
          <a:prstGeom prst="rect">
            <a:avLst/>
          </a:prstGeom>
        </p:spPr>
      </p:pic>
      <p:pic>
        <p:nvPicPr>
          <p:cNvPr id="4" name="Picture 3"/>
          <p:cNvPicPr>
            <a:picLocks noChangeAspect="1"/>
          </p:cNvPicPr>
          <p:nvPr/>
        </p:nvPicPr>
        <p:blipFill>
          <a:blip r:embed="rId7"/>
          <a:stretch>
            <a:fillRect/>
          </a:stretch>
        </p:blipFill>
        <p:spPr>
          <a:xfrm>
            <a:off x="8197861" y="3728811"/>
            <a:ext cx="3994139" cy="2987448"/>
          </a:xfrm>
          <a:prstGeom prst="rect">
            <a:avLst/>
          </a:prstGeom>
        </p:spPr>
      </p:pic>
    </p:spTree>
    <p:custDataLst>
      <p:tags r:id="rId1"/>
    </p:custDataLst>
    <p:extLst>
      <p:ext uri="{BB962C8B-B14F-4D97-AF65-F5344CB8AC3E}">
        <p14:creationId xmlns:p14="http://schemas.microsoft.com/office/powerpoint/2010/main" val="3570673086"/>
      </p:ext>
    </p:extLst>
  </p:cSld>
  <p:clrMapOvr>
    <a:masterClrMapping/>
  </p:clrMapOvr>
  <p:transition advTm="1514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Pharmacy oversight in EVIS</a:t>
            </a:r>
            <a:endParaRPr altLang="en-US" b="1" dirty="0"/>
          </a:p>
        </p:txBody>
      </p:sp>
      <p:sp>
        <p:nvSpPr>
          <p:cNvPr id="533507" name="Rectangle 3"/>
          <p:cNvSpPr>
            <a:spLocks noGrp="1" noChangeArrowheads="1"/>
          </p:cNvSpPr>
          <p:nvPr>
            <p:ph idx="1"/>
          </p:nvPr>
        </p:nvSpPr>
        <p:spPr>
          <a:xfrm>
            <a:off x="592138" y="1600200"/>
            <a:ext cx="8596312" cy="4325938"/>
          </a:xfrm>
        </p:spPr>
        <p:txBody>
          <a:bodyPr/>
          <a:lstStyle/>
          <a:p>
            <a:pPr eaLnBrk="1" hangingPunct="1">
              <a:defRPr/>
            </a:pPr>
            <a:r>
              <a:rPr lang="en-GB" altLang="en-US" sz="2000" dirty="0"/>
              <a:t>Pharmacy integral to risk management</a:t>
            </a:r>
          </a:p>
          <a:p>
            <a:pPr eaLnBrk="1" hangingPunct="1">
              <a:defRPr/>
            </a:pPr>
            <a:r>
              <a:rPr lang="en-GB" altLang="en-US" sz="2000" dirty="0"/>
              <a:t>Confirm relevant clinical areas stock the required IMPs. Do stock levels need to be adjusted or do other clinical areas potentially need to stock the IMPs?  Are there any risks associated with this?</a:t>
            </a:r>
          </a:p>
          <a:p>
            <a:pPr eaLnBrk="1" hangingPunct="1">
              <a:defRPr/>
            </a:pPr>
            <a:r>
              <a:rPr lang="en-GB" altLang="en-US" sz="2000" dirty="0"/>
              <a:t>Work with research team and Principal Investigator to identify any additional local risk mitigations required </a:t>
            </a:r>
          </a:p>
          <a:p>
            <a:pPr eaLnBrk="1" hangingPunct="1">
              <a:defRPr/>
            </a:pPr>
            <a:r>
              <a:rPr lang="en-GB" altLang="en-US" sz="2000" dirty="0"/>
              <a:t>Input to documentation for IMP preparation and administration?</a:t>
            </a:r>
          </a:p>
          <a:p>
            <a:pPr eaLnBrk="1" hangingPunct="1">
              <a:defRPr/>
            </a:pPr>
            <a:r>
              <a:rPr lang="en-GB" altLang="en-US" sz="2000" dirty="0"/>
              <a:t>Sponsor will require a pharmacist to be added to the site delegation log  by way of pharmacy oversight for EVIS.  This could be a clinical trials pharmacist or specialist clinical pharmacist.  They will be included in site opening and amendments.  </a:t>
            </a:r>
          </a:p>
          <a:p>
            <a:pPr eaLnBrk="1" hangingPunct="1">
              <a:defRPr/>
            </a:pPr>
            <a:endParaRPr lang="en-GB" altLang="en-US" sz="2000"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31</a:t>
            </a:fld>
            <a:endParaRPr lang="en-US"/>
          </a:p>
        </p:txBody>
      </p:sp>
    </p:spTree>
    <p:extLst>
      <p:ext uri="{BB962C8B-B14F-4D97-AF65-F5344CB8AC3E}">
        <p14:creationId xmlns:p14="http://schemas.microsoft.com/office/powerpoint/2010/main" val="2217357027"/>
      </p:ext>
    </p:extLst>
  </p:cSld>
  <p:clrMapOvr>
    <a:masterClrMapping/>
  </p:clrMapOvr>
  <p:transition advTm="6330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7863" y="609600"/>
            <a:ext cx="8596312" cy="747713"/>
          </a:xfrm>
        </p:spPr>
        <p:txBody>
          <a:bodyPr/>
          <a:lstStyle/>
          <a:p>
            <a:pPr eaLnBrk="1" hangingPunct="1"/>
            <a:r>
              <a:rPr lang="en-GB" altLang="en-US" b="1" dirty="0"/>
              <a:t>Next steps</a:t>
            </a:r>
          </a:p>
        </p:txBody>
      </p:sp>
      <p:sp>
        <p:nvSpPr>
          <p:cNvPr id="6" name="Content Placeholder 2"/>
          <p:cNvSpPr txBox="1">
            <a:spLocks/>
          </p:cNvSpPr>
          <p:nvPr/>
        </p:nvSpPr>
        <p:spPr bwMode="auto">
          <a:xfrm>
            <a:off x="677863" y="1538288"/>
            <a:ext cx="9201150" cy="450373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defRPr/>
            </a:pPr>
            <a:r>
              <a:rPr lang="en-GB" altLang="en-US" sz="2400" dirty="0"/>
              <a:t>Record your training on the </a:t>
            </a:r>
            <a:r>
              <a:rPr lang="en-GB" altLang="en-US" sz="2400" b="1" dirty="0"/>
              <a:t>EVIS Training Log</a:t>
            </a:r>
          </a:p>
          <a:p>
            <a:pPr eaLnBrk="1" hangingPunct="1">
              <a:defRPr/>
            </a:pPr>
            <a:r>
              <a:rPr lang="en-GB" altLang="en-US" sz="2400" dirty="0"/>
              <a:t>See </a:t>
            </a:r>
            <a:r>
              <a:rPr lang="en-GB" altLang="en-US" sz="2400" b="1" dirty="0"/>
              <a:t>EVIS Training Matrix </a:t>
            </a:r>
            <a:r>
              <a:rPr lang="en-GB" altLang="en-US" sz="2400" dirty="0"/>
              <a:t>for additional training modules</a:t>
            </a:r>
          </a:p>
          <a:p>
            <a:pPr eaLnBrk="1" hangingPunct="1">
              <a:defRPr/>
            </a:pPr>
            <a:endParaRPr lang="en-GB" sz="1000" b="1" dirty="0"/>
          </a:p>
          <a:p>
            <a:pPr eaLnBrk="1" hangingPunct="1">
              <a:defRPr/>
            </a:pPr>
            <a:r>
              <a:rPr lang="en-GB" sz="2400" b="1" dirty="0"/>
              <a:t>Want to know more: </a:t>
            </a:r>
          </a:p>
          <a:p>
            <a:pPr eaLnBrk="1" hangingPunct="1">
              <a:buClr>
                <a:srgbClr val="0070C0"/>
              </a:buClr>
              <a:buFont typeface="Arial" panose="020B0604020202020204" pitchFamily="34" charset="0"/>
              <a:buChar char="•"/>
            </a:pPr>
            <a:r>
              <a:rPr lang="en-GB" altLang="en-US" sz="2200" dirty="0"/>
              <a:t>Ask your local EVIS research team  </a:t>
            </a:r>
          </a:p>
          <a:p>
            <a:pPr eaLnBrk="1" hangingPunct="1">
              <a:buClr>
                <a:srgbClr val="0070C0"/>
              </a:buClr>
              <a:buFont typeface="Arial" panose="020B0604020202020204" pitchFamily="34" charset="0"/>
              <a:buChar char="•"/>
            </a:pPr>
            <a:r>
              <a:rPr lang="en-GB" altLang="en-US" sz="2200" dirty="0"/>
              <a:t>Study website </a:t>
            </a:r>
            <a:r>
              <a:rPr lang="en-GB" altLang="en-US" sz="2400" dirty="0">
                <a:hlinkClick r:id="rId2"/>
              </a:rPr>
              <a:t>www.evis.scot.nhs.uk</a:t>
            </a:r>
            <a:r>
              <a:rPr lang="en-GB" altLang="en-US" sz="2400" dirty="0"/>
              <a:t> (or scan the QRS code)</a:t>
            </a:r>
            <a:endParaRPr lang="en-GB" altLang="en-US" sz="2200" dirty="0"/>
          </a:p>
          <a:p>
            <a:pPr lvl="1" eaLnBrk="1" hangingPunct="1">
              <a:buClr>
                <a:srgbClr val="0070C0"/>
              </a:buClr>
              <a:buFont typeface="Arial" panose="020B0604020202020204" pitchFamily="34" charset="0"/>
              <a:buChar char="•"/>
            </a:pPr>
            <a:r>
              <a:rPr lang="en-GB" altLang="en-US" sz="2000" dirty="0"/>
              <a:t>Study protocol </a:t>
            </a:r>
          </a:p>
          <a:p>
            <a:pPr lvl="1" eaLnBrk="1" hangingPunct="1">
              <a:buClr>
                <a:srgbClr val="0070C0"/>
              </a:buClr>
              <a:buFont typeface="Arial" panose="020B0604020202020204" pitchFamily="34" charset="0"/>
              <a:buChar char="•"/>
            </a:pPr>
            <a:r>
              <a:rPr lang="en-GB" altLang="en-US" sz="2000" dirty="0"/>
              <a:t>Associated documents </a:t>
            </a:r>
          </a:p>
          <a:p>
            <a:pPr lvl="1" eaLnBrk="1" hangingPunct="1">
              <a:buClr>
                <a:srgbClr val="0070C0"/>
              </a:buClr>
              <a:buFont typeface="Arial" panose="020B0604020202020204" pitchFamily="34" charset="0"/>
              <a:buChar char="•"/>
            </a:pPr>
            <a:r>
              <a:rPr lang="en-GB" altLang="en-US" sz="2000" dirty="0"/>
              <a:t>Training matrix (mandatory &amp; recommended)</a:t>
            </a:r>
          </a:p>
          <a:p>
            <a:pPr lvl="1" eaLnBrk="1" hangingPunct="1">
              <a:buClr>
                <a:srgbClr val="0070C0"/>
              </a:buClr>
              <a:buFont typeface="Arial" panose="020B0604020202020204" pitchFamily="34" charset="0"/>
              <a:buChar char="•"/>
            </a:pPr>
            <a:r>
              <a:rPr lang="en-GB" altLang="en-US" sz="2000" dirty="0"/>
              <a:t>Training modules</a:t>
            </a:r>
          </a:p>
          <a:p>
            <a:pPr eaLnBrk="1" hangingPunct="1">
              <a:buClr>
                <a:srgbClr val="0070C0"/>
              </a:buClr>
              <a:buFont typeface="Arial" panose="020B0604020202020204" pitchFamily="34" charset="0"/>
              <a:buChar char="•"/>
            </a:pPr>
            <a:endParaRPr lang="en-GB" altLang="en-US" sz="1000" dirty="0"/>
          </a:p>
          <a:p>
            <a:pPr eaLnBrk="1" hangingPunct="1">
              <a:defRPr/>
            </a:pPr>
            <a:endParaRPr lang="en-GB" sz="2400"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32</a:t>
            </a:fld>
            <a:endParaRPr lang="en-US"/>
          </a:p>
        </p:txBody>
      </p:sp>
      <p:pic>
        <p:nvPicPr>
          <p:cNvPr id="8" name="Picture 8" descr="C:\Users\DOUGLEL522\AppData\Local\Microsoft\Windows\INetCache\Content.Outlook\PPBSRTCJ\EVIS website QR cod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86257" y="3079568"/>
            <a:ext cx="111850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979074"/>
      </p:ext>
    </p:extLst>
  </p:cSld>
  <p:clrMapOvr>
    <a:masterClrMapping/>
  </p:clrMapOvr>
  <mc:AlternateContent xmlns:mc="http://schemas.openxmlformats.org/markup-compatibility/2006" xmlns:p14="http://schemas.microsoft.com/office/powerpoint/2010/main">
    <mc:Choice Requires="p14">
      <p:transition spd="slow" p14:dur="2000" advTm="69699"/>
    </mc:Choice>
    <mc:Fallback xmlns="">
      <p:transition spd="slow" advTm="696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b="1" dirty="0"/>
              <a:t>This module covers:</a:t>
            </a:r>
          </a:p>
        </p:txBody>
      </p:sp>
      <p:sp>
        <p:nvSpPr>
          <p:cNvPr id="2" name="Content Placeholder 1"/>
          <p:cNvSpPr>
            <a:spLocks noGrp="1"/>
          </p:cNvSpPr>
          <p:nvPr>
            <p:ph idx="1"/>
          </p:nvPr>
        </p:nvSpPr>
        <p:spPr>
          <a:xfrm>
            <a:off x="677863" y="1655763"/>
            <a:ext cx="7627937" cy="3881437"/>
          </a:xfrm>
        </p:spPr>
        <p:txBody>
          <a:bodyPr/>
          <a:lstStyle/>
          <a:p>
            <a:pPr eaLnBrk="1" hangingPunct="1">
              <a:spcBef>
                <a:spcPts val="600"/>
              </a:spcBef>
              <a:buClr>
                <a:srgbClr val="0070C0"/>
              </a:buClr>
              <a:defRPr/>
            </a:pPr>
            <a:r>
              <a:rPr lang="en-GB" b="1" dirty="0">
                <a:latin typeface="Trebuchet MS" panose="020B0603020202020204" pitchFamily="34" charset="0"/>
              </a:rPr>
              <a:t>Study background and overview</a:t>
            </a:r>
          </a:p>
          <a:p>
            <a:pPr marL="355600" indent="-355600" eaLnBrk="1" hangingPunct="1">
              <a:buFont typeface="Arial" pitchFamily="34" charset="0"/>
              <a:buChar char="•"/>
              <a:defRPr/>
            </a:pPr>
            <a:endParaRPr lang="en-GB" dirty="0"/>
          </a:p>
          <a:p>
            <a:pPr eaLnBrk="1" hangingPunct="1">
              <a:spcBef>
                <a:spcPts val="600"/>
              </a:spcBef>
              <a:buClr>
                <a:srgbClr val="0070C0"/>
              </a:buClr>
              <a:defRPr/>
            </a:pPr>
            <a:r>
              <a:rPr lang="en-GB" b="1" dirty="0">
                <a:latin typeface="Trebuchet MS" panose="020B0603020202020204" pitchFamily="34" charset="0"/>
              </a:rPr>
              <a:t>IMPs and IMP management requirements</a:t>
            </a:r>
          </a:p>
          <a:p>
            <a:pPr marL="355600" indent="-355600" eaLnBrk="1" hangingPunct="1">
              <a:buFont typeface="Arial" pitchFamily="34" charset="0"/>
              <a:buChar char="•"/>
              <a:defRPr/>
            </a:pPr>
            <a:endParaRPr lang="en-GB" dirty="0"/>
          </a:p>
          <a:p>
            <a:pPr eaLnBrk="1" hangingPunct="1">
              <a:spcBef>
                <a:spcPts val="600"/>
              </a:spcBef>
              <a:buClr>
                <a:srgbClr val="0070C0"/>
              </a:buClr>
              <a:defRPr/>
            </a:pPr>
            <a:r>
              <a:rPr lang="en-GB" b="1" dirty="0">
                <a:latin typeface="Trebuchet MS" panose="020B0603020202020204" pitchFamily="34" charset="0"/>
              </a:rPr>
              <a:t>Site initiation process </a:t>
            </a:r>
          </a:p>
          <a:p>
            <a:pPr marL="355600" indent="-355600" eaLnBrk="1" hangingPunct="1">
              <a:buFont typeface="Arial" pitchFamily="34" charset="0"/>
              <a:buChar char="•"/>
              <a:defRPr/>
            </a:pPr>
            <a:endParaRPr lang="en-GB" dirty="0"/>
          </a:p>
          <a:p>
            <a:pPr eaLnBrk="1" hangingPunct="1">
              <a:spcBef>
                <a:spcPts val="600"/>
              </a:spcBef>
              <a:buClr>
                <a:srgbClr val="0070C0"/>
              </a:buClr>
              <a:defRPr/>
            </a:pPr>
            <a:r>
              <a:rPr lang="en-GB" b="1" dirty="0">
                <a:latin typeface="Trebuchet MS" panose="020B0603020202020204" pitchFamily="34" charset="0"/>
              </a:rPr>
              <a:t>Potential risks and mitigation strategies in EVIS</a:t>
            </a:r>
          </a:p>
          <a:p>
            <a:pPr marL="355600" indent="-355600" eaLnBrk="1" hangingPunct="1">
              <a:buFont typeface="Arial" pitchFamily="34" charset="0"/>
              <a:buChar char="•"/>
              <a:defRPr/>
            </a:pPr>
            <a:endParaRPr lang="en-GB" dirty="0"/>
          </a:p>
          <a:p>
            <a:pPr eaLnBrk="1" hangingPunct="1">
              <a:spcBef>
                <a:spcPts val="600"/>
              </a:spcBef>
              <a:buClr>
                <a:srgbClr val="0070C0"/>
              </a:buClr>
              <a:defRPr/>
            </a:pPr>
            <a:r>
              <a:rPr lang="en-GB" b="1" dirty="0">
                <a:latin typeface="Trebuchet MS" panose="020B0603020202020204" pitchFamily="34" charset="0"/>
              </a:rPr>
              <a:t>Pharmacy roles in EVIS</a:t>
            </a:r>
          </a:p>
        </p:txBody>
      </p:sp>
      <p:pic>
        <p:nvPicPr>
          <p:cNvPr id="11268" name="Picture 4" descr="297066-0A2A89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5484" y="2437265"/>
            <a:ext cx="290274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CB261E3A-7C82-42B1-83C4-33C129F50B27}" type="slidenum">
              <a:rPr lang="en-US" smtClean="0"/>
              <a:pPr>
                <a:defRPr/>
              </a:pPr>
              <a:t>4</a:t>
            </a:fld>
            <a:endParaRPr lang="en-US"/>
          </a:p>
        </p:txBody>
      </p:sp>
    </p:spTree>
  </p:cSld>
  <p:clrMapOvr>
    <a:masterClrMapping/>
  </p:clrMapOvr>
  <p:transition spd="med" advTm="3603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623182"/>
            <a:ext cx="8596668" cy="1826581"/>
          </a:xfrm>
        </p:spPr>
        <p:txBody>
          <a:bodyPr/>
          <a:lstStyle/>
          <a:p>
            <a:r>
              <a:rPr lang="en-GB" dirty="0"/>
              <a:t>EVIS Study</a:t>
            </a:r>
          </a:p>
        </p:txBody>
      </p:sp>
      <p:sp>
        <p:nvSpPr>
          <p:cNvPr id="3" name="Text Placeholder 2"/>
          <p:cNvSpPr>
            <a:spLocks noGrp="1"/>
          </p:cNvSpPr>
          <p:nvPr>
            <p:ph type="body" idx="1"/>
          </p:nvPr>
        </p:nvSpPr>
        <p:spPr>
          <a:xfrm>
            <a:off x="677335" y="3455294"/>
            <a:ext cx="8596668" cy="860400"/>
          </a:xfrm>
        </p:spPr>
        <p:txBody>
          <a:bodyPr/>
          <a:lstStyle/>
          <a:p>
            <a:r>
              <a:rPr lang="en-GB" sz="3600" b="1" dirty="0"/>
              <a:t>Background and Overview</a:t>
            </a:r>
          </a:p>
        </p:txBody>
      </p:sp>
      <p:sp>
        <p:nvSpPr>
          <p:cNvPr id="5" name="Slide Number Placeholder 4"/>
          <p:cNvSpPr>
            <a:spLocks noGrp="1"/>
          </p:cNvSpPr>
          <p:nvPr>
            <p:ph type="sldNum" sz="quarter" idx="11"/>
          </p:nvPr>
        </p:nvSpPr>
        <p:spPr>
          <a:xfrm>
            <a:off x="8589963" y="6042025"/>
            <a:ext cx="684212" cy="365125"/>
          </a:xfrm>
        </p:spPr>
        <p:txBody>
          <a:bodyPr/>
          <a:lstStyle/>
          <a:p>
            <a:pPr>
              <a:defRPr/>
            </a:pPr>
            <a:fld id="{90627CBC-24F2-4C5E-8F76-B53BCDFACE01}" type="slidenum">
              <a:rPr lang="en-US" smtClean="0"/>
              <a:pPr>
                <a:defRPr/>
              </a:pPr>
              <a:t>5</a:t>
            </a:fld>
            <a:endParaRPr lang="en-US"/>
          </a:p>
        </p:txBody>
      </p:sp>
    </p:spTree>
    <p:extLst>
      <p:ext uri="{BB962C8B-B14F-4D97-AF65-F5344CB8AC3E}">
        <p14:creationId xmlns:p14="http://schemas.microsoft.com/office/powerpoint/2010/main" val="1585440314"/>
      </p:ext>
    </p:extLst>
  </p:cSld>
  <p:clrMapOvr>
    <a:masterClrMapping/>
  </p:clrMapOvr>
  <mc:AlternateContent xmlns:mc="http://schemas.openxmlformats.org/markup-compatibility/2006" xmlns:p14="http://schemas.microsoft.com/office/powerpoint/2010/main">
    <mc:Choice Requires="p14">
      <p:transition spd="slow" p14:dur="2000" advTm="4641"/>
    </mc:Choice>
    <mc:Fallback xmlns="">
      <p:transition spd="slow" advTm="464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Who is leading EVIS?</a:t>
            </a:r>
            <a:endParaRPr altLang="en-US" b="1" dirty="0"/>
          </a:p>
        </p:txBody>
      </p:sp>
      <p:sp>
        <p:nvSpPr>
          <p:cNvPr id="533507" name="Rectangle 3"/>
          <p:cNvSpPr>
            <a:spLocks noGrp="1" noChangeArrowheads="1"/>
          </p:cNvSpPr>
          <p:nvPr>
            <p:ph idx="1"/>
          </p:nvPr>
        </p:nvSpPr>
        <p:spPr>
          <a:xfrm>
            <a:off x="592138" y="1611086"/>
            <a:ext cx="8596312" cy="4315052"/>
          </a:xfrm>
        </p:spPr>
        <p:txBody>
          <a:bodyPr/>
          <a:lstStyle/>
          <a:p>
            <a:pPr eaLnBrk="1" hangingPunct="1">
              <a:defRPr/>
            </a:pPr>
            <a:r>
              <a:rPr lang="en-GB" altLang="en-US" b="1" dirty="0"/>
              <a:t>EVIS: </a:t>
            </a:r>
            <a:r>
              <a:rPr lang="en-GB" b="1" dirty="0"/>
              <a:t>Early Vasopressors in Sepsis</a:t>
            </a:r>
          </a:p>
          <a:p>
            <a:pPr eaLnBrk="1" hangingPunct="1">
              <a:defRPr/>
            </a:pPr>
            <a:endParaRPr lang="en-GB" altLang="en-US" sz="1000" dirty="0"/>
          </a:p>
          <a:p>
            <a:pPr eaLnBrk="1" hangingPunct="1">
              <a:defRPr/>
            </a:pPr>
            <a:r>
              <a:rPr lang="en-GB" altLang="en-US" dirty="0"/>
              <a:t>EVIS is an academic clinical trial funded by the UK National Institute for Health Research</a:t>
            </a:r>
          </a:p>
          <a:p>
            <a:pPr marL="0" indent="0" eaLnBrk="1" hangingPunct="1">
              <a:buNone/>
              <a:defRPr/>
            </a:pPr>
            <a:endParaRPr lang="en-GB" altLang="en-US" sz="1000" dirty="0"/>
          </a:p>
          <a:p>
            <a:pPr eaLnBrk="1" hangingPunct="1">
              <a:defRPr/>
            </a:pPr>
            <a:r>
              <a:rPr lang="en-GB" altLang="en-US" dirty="0"/>
              <a:t>Chief Investigator, is Dr Alasdair Corfield, a Consultant In Emergency Medicine in Glasgow </a:t>
            </a:r>
          </a:p>
          <a:p>
            <a:pPr eaLnBrk="1" hangingPunct="1">
              <a:defRPr/>
            </a:pPr>
            <a:endParaRPr lang="en-GB" altLang="en-US" sz="1000" dirty="0"/>
          </a:p>
          <a:p>
            <a:pPr eaLnBrk="1" hangingPunct="1">
              <a:defRPr/>
            </a:pPr>
            <a:r>
              <a:rPr lang="en-GB" altLang="en-US" dirty="0"/>
              <a:t>Phase 3, open label, two arm, multi-centre pragmatic, randomised trial </a:t>
            </a:r>
          </a:p>
          <a:p>
            <a:pPr eaLnBrk="1" hangingPunct="1">
              <a:defRPr/>
            </a:pPr>
            <a:endParaRPr lang="en-GB" altLang="en-US" sz="1000" dirty="0"/>
          </a:p>
          <a:p>
            <a:pPr eaLnBrk="1" hangingPunct="1">
              <a:defRPr/>
            </a:pPr>
            <a:r>
              <a:rPr lang="en-GB" altLang="en-US" b="1" dirty="0"/>
              <a:t>Sponsor: </a:t>
            </a:r>
            <a:r>
              <a:rPr lang="en-GB" altLang="en-US" dirty="0"/>
              <a:t>NHS Greater Glasgow and Clyde</a:t>
            </a:r>
          </a:p>
          <a:p>
            <a:pPr eaLnBrk="1" hangingPunct="1">
              <a:defRPr/>
            </a:pPr>
            <a:endParaRPr lang="en-GB" altLang="en-US" sz="1000" dirty="0"/>
          </a:p>
        </p:txBody>
      </p:sp>
      <p:pic>
        <p:nvPicPr>
          <p:cNvPr id="4" name="Picture 3"/>
          <p:cNvPicPr>
            <a:picLocks noChangeAspect="1"/>
          </p:cNvPicPr>
          <p:nvPr/>
        </p:nvPicPr>
        <p:blipFill>
          <a:blip r:embed="rId4"/>
          <a:stretch>
            <a:fillRect/>
          </a:stretch>
        </p:blipFill>
        <p:spPr>
          <a:xfrm>
            <a:off x="9089571" y="1930400"/>
            <a:ext cx="2982686" cy="2982686"/>
          </a:xfrm>
          <a:prstGeom prst="rect">
            <a:avLst/>
          </a:prstGeom>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9571" y="5556137"/>
            <a:ext cx="2889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6</a:t>
            </a:fld>
            <a:endParaRPr lang="en-US"/>
          </a:p>
        </p:txBody>
      </p:sp>
    </p:spTree>
    <p:custDataLst>
      <p:tags r:id="rId1"/>
    </p:custDataLst>
    <p:extLst>
      <p:ext uri="{BB962C8B-B14F-4D97-AF65-F5344CB8AC3E}">
        <p14:creationId xmlns:p14="http://schemas.microsoft.com/office/powerpoint/2010/main" val="969518138"/>
      </p:ext>
    </p:extLst>
  </p:cSld>
  <p:clrMapOvr>
    <a:masterClrMapping/>
  </p:clrMapOvr>
  <p:transition advTm="43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35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3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Why is the EVIS study needed? (1)</a:t>
            </a:r>
            <a:endParaRPr altLang="en-US" b="1" dirty="0"/>
          </a:p>
        </p:txBody>
      </p:sp>
      <p:sp>
        <p:nvSpPr>
          <p:cNvPr id="533507" name="Rectangle 3"/>
          <p:cNvSpPr>
            <a:spLocks noGrp="1" noChangeArrowheads="1"/>
          </p:cNvSpPr>
          <p:nvPr>
            <p:ph idx="1"/>
          </p:nvPr>
        </p:nvSpPr>
        <p:spPr>
          <a:xfrm>
            <a:off x="592138" y="2046288"/>
            <a:ext cx="8596312" cy="3879850"/>
          </a:xfrm>
        </p:spPr>
        <p:txBody>
          <a:bodyPr/>
          <a:lstStyle/>
          <a:p>
            <a:pPr eaLnBrk="1" hangingPunct="1">
              <a:defRPr/>
            </a:pPr>
            <a:r>
              <a:rPr lang="en-GB" altLang="en-US" dirty="0"/>
              <a:t>Sepsis occurs when there is an overwhelming reaction to infection leading to life-threatening organ dysfunction</a:t>
            </a:r>
          </a:p>
          <a:p>
            <a:pPr eaLnBrk="1" hangingPunct="1">
              <a:defRPr/>
            </a:pPr>
            <a:endParaRPr lang="en-GB" altLang="en-US" sz="1000" dirty="0"/>
          </a:p>
          <a:p>
            <a:pPr eaLnBrk="1" hangingPunct="1">
              <a:defRPr/>
            </a:pPr>
            <a:r>
              <a:rPr lang="en-GB" altLang="en-US" dirty="0"/>
              <a:t>It remains a significant health priority in the UK</a:t>
            </a:r>
          </a:p>
          <a:p>
            <a:pPr marL="0" indent="0" eaLnBrk="1" hangingPunct="1">
              <a:buNone/>
              <a:defRPr/>
            </a:pPr>
            <a:endParaRPr lang="en-GB" altLang="en-US" sz="1000" dirty="0"/>
          </a:p>
          <a:p>
            <a:pPr eaLnBrk="1" hangingPunct="1">
              <a:defRPr/>
            </a:pPr>
            <a:r>
              <a:rPr lang="en-GB" altLang="en-US" dirty="0"/>
              <a:t>Estimated at least 245,000 cases in the UK each year of which approximately 20% of patients will die</a:t>
            </a:r>
          </a:p>
          <a:p>
            <a:pPr eaLnBrk="1" hangingPunct="1">
              <a:defRPr/>
            </a:pPr>
            <a:endParaRPr lang="en-GB" altLang="en-US" sz="1000" dirty="0"/>
          </a:p>
          <a:p>
            <a:pPr eaLnBrk="1" hangingPunct="1">
              <a:defRPr/>
            </a:pPr>
            <a:r>
              <a:rPr lang="en-GB" altLang="en-US" dirty="0"/>
              <a:t>Survivors often suffer life changing after-effects</a:t>
            </a:r>
          </a:p>
          <a:p>
            <a:pPr eaLnBrk="1" hangingPunct="1">
              <a:defRPr/>
            </a:pPr>
            <a:endParaRPr lang="en-GB" altLang="en-US"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7</a:t>
            </a:fld>
            <a:endParaRPr lang="en-US"/>
          </a:p>
        </p:txBody>
      </p:sp>
    </p:spTree>
    <p:extLst>
      <p:ext uri="{BB962C8B-B14F-4D97-AF65-F5344CB8AC3E}">
        <p14:creationId xmlns:p14="http://schemas.microsoft.com/office/powerpoint/2010/main" val="1478816603"/>
      </p:ext>
    </p:extLst>
  </p:cSld>
  <p:clrMapOvr>
    <a:masterClrMapping/>
  </p:clrMapOvr>
  <p:transition advTm="4748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Why is the EVIS study needed? (2)</a:t>
            </a:r>
            <a:endParaRPr altLang="en-US" b="1" dirty="0"/>
          </a:p>
        </p:txBody>
      </p:sp>
      <p:sp>
        <p:nvSpPr>
          <p:cNvPr id="533507" name="Rectangle 3"/>
          <p:cNvSpPr>
            <a:spLocks noGrp="1" noChangeArrowheads="1"/>
          </p:cNvSpPr>
          <p:nvPr>
            <p:ph idx="1"/>
          </p:nvPr>
        </p:nvSpPr>
        <p:spPr>
          <a:xfrm>
            <a:off x="677862" y="1553823"/>
            <a:ext cx="9826851" cy="4596606"/>
          </a:xfrm>
        </p:spPr>
        <p:txBody>
          <a:bodyPr/>
          <a:lstStyle/>
          <a:p>
            <a:pPr eaLnBrk="1" hangingPunct="1">
              <a:defRPr/>
            </a:pPr>
            <a:r>
              <a:rPr lang="en-GB" altLang="en-US" sz="2000" dirty="0"/>
              <a:t>There’s a large amount of evidence to guide sepsis treatment beyond the first 8 hours but much less during early sepsis treatment – </a:t>
            </a:r>
            <a:r>
              <a:rPr lang="en-GB" altLang="en-US" sz="2000" b="1" dirty="0"/>
              <a:t>the resuscitation phase</a:t>
            </a:r>
          </a:p>
          <a:p>
            <a:pPr eaLnBrk="1" hangingPunct="1">
              <a:defRPr/>
            </a:pPr>
            <a:r>
              <a:rPr lang="en-GB" altLang="en-US" sz="2000" b="1" dirty="0"/>
              <a:t>Resuscitation phase: </a:t>
            </a:r>
            <a:r>
              <a:rPr lang="en-GB" altLang="en-US" sz="2000" dirty="0"/>
              <a:t>Current UK practice is generally to administer IV fluids and intermittent vasopressor boluses (if required) to maintain Mean Arterial Pressure (MAP) before starting continuous vasopressor infusion (via a central line) in ICU</a:t>
            </a:r>
          </a:p>
          <a:p>
            <a:pPr eaLnBrk="1" hangingPunct="1">
              <a:defRPr/>
            </a:pPr>
            <a:endParaRPr lang="en-GB" altLang="en-US" sz="2000" dirty="0"/>
          </a:p>
          <a:p>
            <a:pPr eaLnBrk="1" hangingPunct="1">
              <a:defRPr/>
            </a:pPr>
            <a:r>
              <a:rPr lang="en-GB" altLang="en-US" b="1" dirty="0"/>
              <a:t>Evidence base in resuscitation phase: </a:t>
            </a:r>
          </a:p>
          <a:p>
            <a:pPr lvl="1" eaLnBrk="1" hangingPunct="1">
              <a:defRPr/>
            </a:pPr>
            <a:r>
              <a:rPr lang="en-GB" altLang="en-US" sz="2000" dirty="0"/>
              <a:t>Not clear if patients given a higher volume of IV fluids have increased mortality compared to those managed more conservatively </a:t>
            </a:r>
          </a:p>
          <a:p>
            <a:pPr lvl="1" eaLnBrk="1" hangingPunct="1">
              <a:defRPr/>
            </a:pPr>
            <a:r>
              <a:rPr lang="en-GB" altLang="en-US" sz="2000" dirty="0"/>
              <a:t>An alternative approach would be to immediately start vasopressors to maintain blood pressure but without requiring prior IV fluids</a:t>
            </a:r>
          </a:p>
          <a:p>
            <a:pPr eaLnBrk="1" hangingPunct="1">
              <a:defRPr/>
            </a:pPr>
            <a:endParaRPr lang="en-GB" altLang="en-US"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8</a:t>
            </a:fld>
            <a:endParaRPr lang="en-US"/>
          </a:p>
        </p:txBody>
      </p:sp>
    </p:spTree>
    <p:extLst>
      <p:ext uri="{BB962C8B-B14F-4D97-AF65-F5344CB8AC3E}">
        <p14:creationId xmlns:p14="http://schemas.microsoft.com/office/powerpoint/2010/main" val="892472039"/>
      </p:ext>
    </p:extLst>
  </p:cSld>
  <p:clrMapOvr>
    <a:masterClrMapping/>
  </p:clrMapOvr>
  <p:transition advTm="7046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a:t>Why is the EVIS study needed? (3)</a:t>
            </a:r>
            <a:endParaRPr altLang="en-US" b="1" dirty="0"/>
          </a:p>
        </p:txBody>
      </p:sp>
      <p:sp>
        <p:nvSpPr>
          <p:cNvPr id="533507" name="Rectangle 3"/>
          <p:cNvSpPr>
            <a:spLocks noGrp="1" noChangeArrowheads="1"/>
          </p:cNvSpPr>
          <p:nvPr>
            <p:ph idx="1"/>
          </p:nvPr>
        </p:nvSpPr>
        <p:spPr>
          <a:xfrm>
            <a:off x="677863" y="1510280"/>
            <a:ext cx="8302851" cy="4596606"/>
          </a:xfrm>
        </p:spPr>
        <p:txBody>
          <a:bodyPr/>
          <a:lstStyle/>
          <a:p>
            <a:pPr eaLnBrk="1" hangingPunct="1">
              <a:defRPr/>
            </a:pPr>
            <a:r>
              <a:rPr lang="en-GB" altLang="en-US" dirty="0"/>
              <a:t>Main barriers to adopting a low IV fluid volume approach in the resuscitation phase is that traditionally vasopressors are given via a central line</a:t>
            </a:r>
          </a:p>
          <a:p>
            <a:pPr eaLnBrk="1" hangingPunct="1">
              <a:defRPr/>
            </a:pPr>
            <a:endParaRPr lang="en-GB" altLang="en-US" sz="1000" dirty="0"/>
          </a:p>
          <a:p>
            <a:pPr eaLnBrk="1" hangingPunct="1">
              <a:defRPr/>
            </a:pPr>
            <a:r>
              <a:rPr lang="en-GB" altLang="en-US" dirty="0"/>
              <a:t>Perceived risks to peripheral vasopressors are:</a:t>
            </a:r>
          </a:p>
          <a:p>
            <a:pPr lvl="1" eaLnBrk="1" hangingPunct="1">
              <a:defRPr/>
            </a:pPr>
            <a:r>
              <a:rPr lang="en-GB" altLang="en-US" sz="2000" dirty="0"/>
              <a:t>risk of extravasation and/or </a:t>
            </a:r>
          </a:p>
          <a:p>
            <a:pPr lvl="1" eaLnBrk="1" hangingPunct="1">
              <a:defRPr/>
            </a:pPr>
            <a:r>
              <a:rPr lang="en-GB" altLang="en-US" sz="2000" dirty="0"/>
              <a:t>interruptions to infusions</a:t>
            </a:r>
          </a:p>
          <a:p>
            <a:pPr eaLnBrk="1" hangingPunct="1">
              <a:defRPr/>
            </a:pPr>
            <a:endParaRPr lang="en-GB" altLang="en-US" sz="1000" dirty="0"/>
          </a:p>
          <a:p>
            <a:pPr eaLnBrk="1" hangingPunct="1">
              <a:defRPr/>
            </a:pPr>
            <a:r>
              <a:rPr lang="en-GB" altLang="en-US" dirty="0"/>
              <a:t>BUT risk of extravasation from peripheral vasopressor infusion is approximately 3%</a:t>
            </a:r>
          </a:p>
          <a:p>
            <a:pPr eaLnBrk="1" hangingPunct="1">
              <a:defRPr/>
            </a:pPr>
            <a:endParaRPr lang="en-GB" altLang="en-US" dirty="0"/>
          </a:p>
          <a:p>
            <a:pPr eaLnBrk="1" hangingPunct="1">
              <a:defRPr/>
            </a:pPr>
            <a:endParaRPr lang="en-GB" altLang="en-US" sz="900" dirty="0">
              <a:solidFill>
                <a:srgbClr val="003399"/>
              </a:solidFill>
              <a:latin typeface="Calibri" panose="020F0502020204030204" pitchFamily="34" charset="0"/>
              <a:cs typeface="Calibri" panose="020F0502020204030204" pitchFamily="34" charset="0"/>
            </a:endParaRPr>
          </a:p>
          <a:p>
            <a:pPr eaLnBrk="1" hangingPunct="1">
              <a:defRPr/>
            </a:pPr>
            <a:endParaRPr altLang="en-US" sz="900" dirty="0">
              <a:solidFill>
                <a:srgbClr val="003399"/>
              </a:solidFill>
              <a:latin typeface="Calibri" panose="020F0502020204030204" pitchFamily="34" charset="0"/>
              <a:cs typeface="Calibri" panose="020F0502020204030204" pitchFamily="34" charset="0"/>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0714" y="4432754"/>
            <a:ext cx="24860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9</a:t>
            </a:fld>
            <a:endParaRPr lang="en-US"/>
          </a:p>
        </p:txBody>
      </p:sp>
    </p:spTree>
    <p:extLst>
      <p:ext uri="{BB962C8B-B14F-4D97-AF65-F5344CB8AC3E}">
        <p14:creationId xmlns:p14="http://schemas.microsoft.com/office/powerpoint/2010/main" val="3698481652"/>
      </p:ext>
    </p:extLst>
  </p:cSld>
  <p:clrMapOvr>
    <a:masterClrMapping/>
  </p:clrMapOvr>
  <p:transition advTm="4445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8.2|7.7|10.3|10"/>
</p:tagLst>
</file>

<file path=ppt/tags/tag2.xml><?xml version="1.0" encoding="utf-8"?>
<p:tagLst xmlns:a="http://schemas.openxmlformats.org/drawingml/2006/main" xmlns:r="http://schemas.openxmlformats.org/officeDocument/2006/relationships" xmlns:p="http://schemas.openxmlformats.org/presentationml/2006/main">
  <p:tag name="TIMING" val="|10.6|7.3"/>
</p:tagLst>
</file>

<file path=ppt/tags/tag3.xml><?xml version="1.0" encoding="utf-8"?>
<p:tagLst xmlns:a="http://schemas.openxmlformats.org/drawingml/2006/main" xmlns:r="http://schemas.openxmlformats.org/officeDocument/2006/relationships" xmlns:p="http://schemas.openxmlformats.org/presentationml/2006/main">
  <p:tag name="TIMING" val="|42.6"/>
</p:tagLst>
</file>

<file path=ppt/tags/tag4.xml><?xml version="1.0" encoding="utf-8"?>
<p:tagLst xmlns:a="http://schemas.openxmlformats.org/drawingml/2006/main" xmlns:r="http://schemas.openxmlformats.org/officeDocument/2006/relationships" xmlns:p="http://schemas.openxmlformats.org/presentationml/2006/main">
  <p:tag name="TIMING" val="|72"/>
</p:tagLst>
</file>

<file path=ppt/tags/tag5.xml><?xml version="1.0" encoding="utf-8"?>
<p:tagLst xmlns:a="http://schemas.openxmlformats.org/drawingml/2006/main" xmlns:r="http://schemas.openxmlformats.org/officeDocument/2006/relationships" xmlns:p="http://schemas.openxmlformats.org/presentationml/2006/main">
  <p:tag name="TIMING" val="|1.1|7.2|13.8"/>
</p:tagLst>
</file>

<file path=ppt/tags/tag6.xml><?xml version="1.0" encoding="utf-8"?>
<p:tagLst xmlns:a="http://schemas.openxmlformats.org/drawingml/2006/main" xmlns:r="http://schemas.openxmlformats.org/officeDocument/2006/relationships" xmlns:p="http://schemas.openxmlformats.org/presentationml/2006/main">
  <p:tag name="TIMING" val="|101|32.9"/>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2940</TotalTime>
  <Words>2229</Words>
  <Application>Microsoft Office PowerPoint</Application>
  <PresentationFormat>Widescreen</PresentationFormat>
  <Paragraphs>361</Paragraphs>
  <Slides>32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Times New Roman</vt:lpstr>
      <vt:lpstr>Trebuchet MS</vt:lpstr>
      <vt:lpstr>Wingdings</vt:lpstr>
      <vt:lpstr>Wingdings 3</vt:lpstr>
      <vt:lpstr>Facet</vt:lpstr>
      <vt:lpstr>EVIS: Overview for pharmacy staff</vt:lpstr>
      <vt:lpstr>Who should view this module?</vt:lpstr>
      <vt:lpstr>Contacts </vt:lpstr>
      <vt:lpstr>This module covers:</vt:lpstr>
      <vt:lpstr>EVIS Study</vt:lpstr>
      <vt:lpstr>Who is leading EVIS?</vt:lpstr>
      <vt:lpstr>Why is the EVIS study needed? (1)</vt:lpstr>
      <vt:lpstr>Why is the EVIS study needed? (2)</vt:lpstr>
      <vt:lpstr>Why is the EVIS study needed? (3)</vt:lpstr>
      <vt:lpstr>What will the EVIS study investigate?</vt:lpstr>
      <vt:lpstr>Key inclusion/exclusion criteria</vt:lpstr>
      <vt:lpstr>Who will do what in EVIS?</vt:lpstr>
      <vt:lpstr>EVIS Study</vt:lpstr>
      <vt:lpstr>EVIS IMPs</vt:lpstr>
      <vt:lpstr>Peripheral norepinephrine: Dose table (Intervention arm: assuming final norepinephrine concentration of 16 micrograms/ml)</vt:lpstr>
      <vt:lpstr>Peripheral norepinephrine:  Dosing info (Intervention arm)</vt:lpstr>
      <vt:lpstr>Peripheral norepinephrine:  Preparation (1) (Intervention arm)</vt:lpstr>
      <vt:lpstr>Usual care (Control Arm)</vt:lpstr>
      <vt:lpstr>Concomitant medicines</vt:lpstr>
      <vt:lpstr>IMP storage requirements</vt:lpstr>
      <vt:lpstr>IMP accountability</vt:lpstr>
      <vt:lpstr>Prescribing IMPs (1)</vt:lpstr>
      <vt:lpstr>Prescribing IMPs (2)</vt:lpstr>
      <vt:lpstr>EVIS Study</vt:lpstr>
      <vt:lpstr>EVIS site initiation</vt:lpstr>
      <vt:lpstr>What about pharmacy initiation?</vt:lpstr>
      <vt:lpstr>What about a pharmacy site file?</vt:lpstr>
      <vt:lpstr>EVIS Study</vt:lpstr>
      <vt:lpstr>Potential risks in EVIS study</vt:lpstr>
      <vt:lpstr>Risk mitigation for EVIS</vt:lpstr>
      <vt:lpstr>Pharmacy oversight in EVIS</vt:lpstr>
      <vt:lpstr>Next steps</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Haggerty, Louise</dc:creator>
  <cp:lastModifiedBy>Greenwood, Hannah</cp:lastModifiedBy>
  <cp:revision>173</cp:revision>
  <cp:lastPrinted>2023-11-09T14:54:53Z</cp:lastPrinted>
  <dcterms:created xsi:type="dcterms:W3CDTF">2022-04-05T09:16:01Z</dcterms:created>
  <dcterms:modified xsi:type="dcterms:W3CDTF">2025-02-05T11:23:26Z</dcterms:modified>
</cp:coreProperties>
</file>