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4"/>
  </p:notesMasterIdLst>
  <p:sldIdLst>
    <p:sldId id="278" r:id="rId3"/>
    <p:sldId id="277" r:id="rId4"/>
    <p:sldId id="257" r:id="rId5"/>
    <p:sldId id="258" r:id="rId6"/>
    <p:sldId id="259" r:id="rId7"/>
    <p:sldId id="271" r:id="rId8"/>
    <p:sldId id="260" r:id="rId9"/>
    <p:sldId id="272" r:id="rId10"/>
    <p:sldId id="273" r:id="rId11"/>
    <p:sldId id="274" r:id="rId12"/>
    <p:sldId id="262" r:id="rId13"/>
    <p:sldId id="261" r:id="rId14"/>
    <p:sldId id="265" r:id="rId15"/>
    <p:sldId id="263" r:id="rId16"/>
    <p:sldId id="264" r:id="rId17"/>
    <p:sldId id="266" r:id="rId18"/>
    <p:sldId id="279" r:id="rId19"/>
    <p:sldId id="282" r:id="rId20"/>
    <p:sldId id="268" r:id="rId21"/>
    <p:sldId id="281"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wood, Hannah" initials="GH" lastIdx="1" clrIdx="0">
    <p:extLst>
      <p:ext uri="{19B8F6BF-5375-455C-9EA6-DF929625EA0E}">
        <p15:presenceInfo xmlns:p15="http://schemas.microsoft.com/office/powerpoint/2012/main" userId="S-1-5-21-155252513-1967951128-3498227145-42068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367" autoAdjust="0"/>
  </p:normalViewPr>
  <p:slideViewPr>
    <p:cSldViewPr snapToGrid="0">
      <p:cViewPr varScale="1">
        <p:scale>
          <a:sx n="76" d="100"/>
          <a:sy n="76" d="100"/>
        </p:scale>
        <p:origin x="19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D3E35-1952-4102-911A-C90AC52B9722}" type="datetimeFigureOut">
              <a:rPr lang="en-GB" smtClean="0"/>
              <a:t>27/02/2025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0C5E4-3E59-4695-B99E-F5D1148C3440}" type="slidenum">
              <a:rPr lang="en-GB" smtClean="0"/>
              <a:t>‹#›</a:t>
            </a:fld>
            <a:endParaRPr lang="en-GB"/>
          </a:p>
        </p:txBody>
      </p:sp>
    </p:spTree>
    <p:extLst>
      <p:ext uri="{BB962C8B-B14F-4D97-AF65-F5344CB8AC3E}">
        <p14:creationId xmlns:p14="http://schemas.microsoft.com/office/powerpoint/2010/main" val="388404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70C5E4-3E59-4695-B99E-F5D1148C3440}" type="slidenum">
              <a:rPr lang="en-GB" smtClean="0"/>
              <a:t>1</a:t>
            </a:fld>
            <a:endParaRPr lang="en-GB"/>
          </a:p>
        </p:txBody>
      </p:sp>
    </p:spTree>
    <p:extLst>
      <p:ext uri="{BB962C8B-B14F-4D97-AF65-F5344CB8AC3E}">
        <p14:creationId xmlns:p14="http://schemas.microsoft.com/office/powerpoint/2010/main" val="865365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err="1" smtClean="0"/>
              <a:t>eCRF</a:t>
            </a:r>
            <a:r>
              <a:rPr lang="en-GB" dirty="0" smtClean="0"/>
              <a:t> will allow you to proceed with randomisation</a:t>
            </a:r>
            <a:r>
              <a:rPr lang="en-GB" baseline="0" dirty="0" smtClean="0"/>
              <a:t> if the lactate result is LESS than 4 hours old. </a:t>
            </a:r>
          </a:p>
          <a:p>
            <a:endParaRPr lang="en-GB" baseline="0" dirty="0" smtClean="0"/>
          </a:p>
          <a:p>
            <a:r>
              <a:rPr lang="en-GB" baseline="0" dirty="0" smtClean="0"/>
              <a:t>If GREATER than 4 hours old, you must confirm whether the clinical status of the patient has improved or not. If they have NOT improved, then you can proceed to randomisation with the lactate measurement already collected. </a:t>
            </a:r>
          </a:p>
          <a:p>
            <a:endParaRPr lang="en-GB" baseline="0" dirty="0" smtClean="0"/>
          </a:p>
          <a:p>
            <a:r>
              <a:rPr lang="en-GB" baseline="0" dirty="0" smtClean="0"/>
              <a:t>If the patient has improved, then the </a:t>
            </a:r>
            <a:r>
              <a:rPr lang="en-GB" baseline="0" dirty="0" err="1" smtClean="0"/>
              <a:t>eCRF</a:t>
            </a:r>
            <a:r>
              <a:rPr lang="en-GB" baseline="0" dirty="0" smtClean="0"/>
              <a:t> will block off all future pages as well as your ability to randomise the patient. This will be the case until the lactate has been re-measured. </a:t>
            </a:r>
          </a:p>
          <a:p>
            <a:endParaRPr lang="en-GB" baseline="0" dirty="0" smtClean="0"/>
          </a:p>
          <a:p>
            <a:r>
              <a:rPr lang="en-GB" dirty="0" smtClean="0"/>
              <a:t>If you need to re-test the patient's lactate do not save the</a:t>
            </a:r>
            <a:r>
              <a:rPr lang="en-GB" baseline="0" dirty="0" smtClean="0"/>
              <a:t> Pre-Randomisation Checks</a:t>
            </a:r>
            <a:r>
              <a:rPr lang="en-GB" dirty="0" smtClean="0"/>
              <a:t> page until the re-test is complete and the new lactate measurement</a:t>
            </a:r>
            <a:r>
              <a:rPr lang="en-GB" baseline="0" dirty="0" smtClean="0"/>
              <a:t> is recorded</a:t>
            </a:r>
            <a:r>
              <a:rPr lang="en-GB" dirty="0" smtClean="0"/>
              <a:t>. Based on this measurement, the patient will then either be eligible</a:t>
            </a:r>
            <a:r>
              <a:rPr lang="en-GB" baseline="0" dirty="0" smtClean="0"/>
              <a:t> or not. </a:t>
            </a:r>
            <a:endParaRPr lang="en-GB" dirty="0" smtClean="0"/>
          </a:p>
        </p:txBody>
      </p:sp>
      <p:sp>
        <p:nvSpPr>
          <p:cNvPr id="4" name="Slide Number Placeholder 3"/>
          <p:cNvSpPr>
            <a:spLocks noGrp="1"/>
          </p:cNvSpPr>
          <p:nvPr>
            <p:ph type="sldNum" sz="quarter" idx="10"/>
          </p:nvPr>
        </p:nvSpPr>
        <p:spPr/>
        <p:txBody>
          <a:bodyPr/>
          <a:lstStyle/>
          <a:p>
            <a:fld id="{2070C5E4-3E59-4695-B99E-F5D1148C3440}" type="slidenum">
              <a:rPr lang="en-GB" smtClean="0"/>
              <a:t>10</a:t>
            </a:fld>
            <a:endParaRPr lang="en-GB"/>
          </a:p>
        </p:txBody>
      </p:sp>
    </p:spTree>
    <p:extLst>
      <p:ext uri="{BB962C8B-B14F-4D97-AF65-F5344CB8AC3E}">
        <p14:creationId xmlns:p14="http://schemas.microsoft.com/office/powerpoint/2010/main" val="394059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Once the “Pre-Randomisation Checks” and “Randomisation Confirmation” pages have been completed, then</a:t>
            </a:r>
            <a:r>
              <a:rPr lang="en-GB" altLang="en-US" baseline="0" dirty="0" smtClean="0"/>
              <a:t> REDCAP will proceed to randomising the patient. </a:t>
            </a:r>
          </a:p>
          <a:p>
            <a:pPr eaLnBrk="1" hangingPunct="1">
              <a:spcBef>
                <a:spcPct val="0"/>
              </a:spcBef>
            </a:pPr>
            <a:endParaRPr lang="en-GB" altLang="en-US" dirty="0" smtClean="0"/>
          </a:p>
          <a:p>
            <a:pPr eaLnBrk="1" hangingPunct="1">
              <a:spcBef>
                <a:spcPct val="0"/>
              </a:spcBef>
            </a:pPr>
            <a:r>
              <a:rPr lang="en-GB" altLang="en-US" dirty="0" smtClean="0"/>
              <a:t>The “Treatment Allocation” page will produce a result of which arm the patient has been randomised to.</a:t>
            </a:r>
            <a:r>
              <a:rPr lang="en-GB" altLang="en-US" baseline="0" dirty="0" smtClean="0"/>
              <a:t> </a:t>
            </a: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3EFFB5B3-F551-42C8-A445-545013C2B36F}" type="slidenum">
              <a:rPr lang="en-GB" altLang="en-US" smtClean="0">
                <a:solidFill>
                  <a:srgbClr val="000000"/>
                </a:solidFill>
              </a:rPr>
              <a:pPr/>
              <a:t>11</a:t>
            </a:fld>
            <a:endParaRPr lang="en-GB" altLang="en-US" smtClean="0">
              <a:solidFill>
                <a:srgbClr val="000000"/>
              </a:solidFill>
            </a:endParaRPr>
          </a:p>
        </p:txBody>
      </p:sp>
    </p:spTree>
    <p:extLst>
      <p:ext uri="{BB962C8B-B14F-4D97-AF65-F5344CB8AC3E}">
        <p14:creationId xmlns:p14="http://schemas.microsoft.com/office/powerpoint/2010/main" val="3221038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Within “Eligibility Confirmation” page – there</a:t>
            </a:r>
            <a:r>
              <a:rPr lang="en-GB" altLang="en-US" baseline="0" dirty="0" smtClean="0"/>
              <a:t> is a </a:t>
            </a:r>
            <a:r>
              <a:rPr lang="en-GB" altLang="en-US" dirty="0" smtClean="0"/>
              <a:t>consent check,</a:t>
            </a:r>
            <a:r>
              <a:rPr lang="en-GB" altLang="en-US" baseline="0" dirty="0" smtClean="0"/>
              <a:t> to confirm that informed consent has taken place, as well as which type of consent was obtained. </a:t>
            </a:r>
          </a:p>
          <a:p>
            <a:pPr eaLnBrk="1" hangingPunct="1">
              <a:spcBef>
                <a:spcPct val="0"/>
              </a:spcBef>
            </a:pPr>
            <a:endParaRPr lang="en-GB" altLang="en-US" baseline="0" dirty="0" smtClean="0"/>
          </a:p>
          <a:p>
            <a:pPr eaLnBrk="1" hangingPunct="1">
              <a:spcBef>
                <a:spcPct val="0"/>
              </a:spcBef>
            </a:pPr>
            <a:r>
              <a:rPr lang="en-GB" altLang="en-US" baseline="0" dirty="0" smtClean="0"/>
              <a:t>Informed consent should always be sought from the participant as soon as they regain capacity. For example, if a Personal Legal Representative consents on behalf of the patient, once the patient has regained capacity then informed consent should be sought directly from the patient themselves. </a:t>
            </a:r>
          </a:p>
          <a:p>
            <a:pPr eaLnBrk="1" hangingPunct="1">
              <a:spcBef>
                <a:spcPct val="0"/>
              </a:spcBef>
            </a:pPr>
            <a:endParaRPr lang="en-GB" altLang="en-US" baseline="0" dirty="0" smtClean="0"/>
          </a:p>
          <a:p>
            <a:pPr eaLnBrk="1" hangingPunct="1">
              <a:spcBef>
                <a:spcPct val="0"/>
              </a:spcBef>
            </a:pPr>
            <a:r>
              <a:rPr lang="en-GB" altLang="en-US" dirty="0" smtClean="0"/>
              <a:t>Where deferred</a:t>
            </a:r>
            <a:r>
              <a:rPr lang="en-GB" altLang="en-US" baseline="0" dirty="0" smtClean="0"/>
              <a:t> consent is used </a:t>
            </a:r>
            <a:r>
              <a:rPr lang="en-GB" altLang="en-US" dirty="0" smtClean="0"/>
              <a:t>(which is only available</a:t>
            </a:r>
            <a:r>
              <a:rPr lang="en-GB" altLang="en-US" baseline="0" dirty="0" smtClean="0"/>
              <a:t> </a:t>
            </a:r>
            <a:r>
              <a:rPr lang="en-GB" altLang="en-US" dirty="0" smtClean="0"/>
              <a:t>for sites in England and Wales &amp; not</a:t>
            </a:r>
            <a:r>
              <a:rPr lang="en-GB" altLang="en-US" baseline="0" dirty="0" smtClean="0"/>
              <a:t> currently an option in Scotland</a:t>
            </a:r>
            <a:r>
              <a:rPr lang="en-GB" altLang="en-US" dirty="0" smtClean="0"/>
              <a:t>), consent should be sought from</a:t>
            </a:r>
            <a:r>
              <a:rPr lang="en-GB" altLang="en-US" baseline="0" dirty="0" smtClean="0"/>
              <a:t> the participants personal or professional representative as soon as possible. </a:t>
            </a:r>
          </a:p>
          <a:p>
            <a:pPr eaLnBrk="1" hangingPunct="1">
              <a:spcBef>
                <a:spcPct val="0"/>
              </a:spcBef>
            </a:pPr>
            <a:endParaRPr lang="en-GB" altLang="en-US" baseline="0" dirty="0" smtClean="0"/>
          </a:p>
          <a:p>
            <a:pPr eaLnBrk="1" hangingPunct="1">
              <a:spcBef>
                <a:spcPct val="0"/>
              </a:spcBef>
            </a:pPr>
            <a:r>
              <a:rPr lang="en-GB" altLang="en-US" dirty="0" smtClean="0"/>
              <a:t>The sponsor monitor has also requested that a copy of the consent form to be uploaded directly on to REDCAP via the ‘paper consent upload’ page. The</a:t>
            </a:r>
            <a:r>
              <a:rPr lang="en-GB" altLang="en-US" baseline="0" dirty="0" smtClean="0"/>
              <a:t> </a:t>
            </a:r>
            <a:r>
              <a:rPr lang="en-GB" altLang="en-US" dirty="0" smtClean="0"/>
              <a:t>sponsor monitor will have the capacity to view</a:t>
            </a:r>
            <a:r>
              <a:rPr lang="en-GB" altLang="en-US" baseline="0" dirty="0" smtClean="0"/>
              <a:t> this page, to then </a:t>
            </a:r>
            <a:r>
              <a:rPr lang="en-GB" altLang="en-US" dirty="0" smtClean="0"/>
              <a:t>check the ICF’s as they are uploaded to ensure that these have been completed appropriately. So, if you could make sure to upload these in a timely manner to enable this. The copy of the consent</a:t>
            </a:r>
            <a:r>
              <a:rPr lang="en-GB" altLang="en-US" baseline="0" dirty="0" smtClean="0"/>
              <a:t> taken at eligibility should be uploaded on the ‘paper consent upload’ page. </a:t>
            </a:r>
            <a:endParaRPr lang="en-GB" altLang="en-US" dirty="0" smtClean="0"/>
          </a:p>
          <a:p>
            <a:pPr eaLnBrk="1" hangingPunct="1">
              <a:spcBef>
                <a:spcPct val="0"/>
              </a:spcBef>
            </a:pPr>
            <a:endParaRPr lang="en-GB" altLang="en-US" baseline="0" dirty="0" smtClean="0"/>
          </a:p>
          <a:p>
            <a:pPr eaLnBrk="1" hangingPunct="1">
              <a:spcBef>
                <a:spcPct val="0"/>
              </a:spcBef>
            </a:pPr>
            <a:r>
              <a:rPr lang="en-GB" altLang="en-US" baseline="0" dirty="0" smtClean="0"/>
              <a:t>ANY further consent forms post randomisation (i.e. when another form of consent rather than patient consent is obtained) should be uploaded on the ‘consent to continue/recovered capacity to consent’ page as soon as possible. This can be found in the Discharge column of the record home page.</a:t>
            </a:r>
            <a:endParaRPr lang="en-GB"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56EEEE55-1860-4DA1-8080-76377DFDFD93}" type="slidenum">
              <a:rPr lang="en-GB" altLang="en-US" smtClean="0">
                <a:solidFill>
                  <a:srgbClr val="000000"/>
                </a:solidFill>
              </a:rPr>
              <a:pPr/>
              <a:t>12</a:t>
            </a:fld>
            <a:endParaRPr lang="en-GB" altLang="en-US" smtClean="0">
              <a:solidFill>
                <a:srgbClr val="000000"/>
              </a:solidFill>
            </a:endParaRPr>
          </a:p>
        </p:txBody>
      </p:sp>
    </p:spTree>
    <p:extLst>
      <p:ext uri="{BB962C8B-B14F-4D97-AF65-F5344CB8AC3E}">
        <p14:creationId xmlns:p14="http://schemas.microsoft.com/office/powerpoint/2010/main" val="1293141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For</a:t>
            </a:r>
            <a:r>
              <a:rPr lang="en-GB" altLang="en-US" baseline="0" dirty="0" smtClean="0"/>
              <a:t> participants randomised to the intervention arm, the “Intervention (Peripheral vasopressor) arm” page </a:t>
            </a:r>
            <a:r>
              <a:rPr lang="en-GB" altLang="en-US" dirty="0" smtClean="0"/>
              <a:t>provides space to enter details on the peripheral infusion. </a:t>
            </a:r>
          </a:p>
          <a:p>
            <a:pPr eaLnBrk="1" hangingPunct="1">
              <a:spcBef>
                <a:spcPct val="0"/>
              </a:spcBef>
            </a:pPr>
            <a:endParaRPr lang="en-GB" altLang="en-US" dirty="0" smtClean="0"/>
          </a:p>
          <a:p>
            <a:pPr eaLnBrk="1" hangingPunct="1">
              <a:spcBef>
                <a:spcPct val="0"/>
              </a:spcBef>
            </a:pPr>
            <a:r>
              <a:rPr lang="en-GB" altLang="en-US" dirty="0" smtClean="0"/>
              <a:t>This</a:t>
            </a:r>
            <a:r>
              <a:rPr lang="en-GB" altLang="en-US" baseline="0" dirty="0" smtClean="0"/>
              <a:t> page is automatically blocked off for patients randomised to the standard care arm. </a:t>
            </a: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The page includes</a:t>
            </a:r>
            <a:r>
              <a:rPr lang="en-GB" altLang="en-US" baseline="0" dirty="0" smtClean="0"/>
              <a:t> space to record;</a:t>
            </a:r>
          </a:p>
          <a:p>
            <a:pPr eaLnBrk="1" hangingPunct="1">
              <a:spcBef>
                <a:spcPct val="0"/>
              </a:spcBef>
            </a:pPr>
            <a:endParaRPr lang="en-GB" altLang="en-US" baseline="0" dirty="0" smtClean="0"/>
          </a:p>
          <a:p>
            <a:pPr marL="171450" indent="-171450" eaLnBrk="1" hangingPunct="1">
              <a:spcBef>
                <a:spcPct val="0"/>
              </a:spcBef>
              <a:buFontTx/>
              <a:buChar char="-"/>
            </a:pPr>
            <a:r>
              <a:rPr lang="en-GB" altLang="en-US" baseline="0" dirty="0" smtClean="0"/>
              <a:t>Date &amp; time the infusion was started and/or changed rate. </a:t>
            </a:r>
          </a:p>
          <a:p>
            <a:pPr marL="171450" indent="-171450" eaLnBrk="1" hangingPunct="1">
              <a:spcBef>
                <a:spcPct val="0"/>
              </a:spcBef>
              <a:buFontTx/>
              <a:buChar char="-"/>
            </a:pPr>
            <a:r>
              <a:rPr lang="en-GB" altLang="en-US" baseline="0" dirty="0" smtClean="0"/>
              <a:t>Rate of infusion</a:t>
            </a:r>
          </a:p>
          <a:p>
            <a:pPr marL="171450" indent="-171450" eaLnBrk="1" hangingPunct="1">
              <a:spcBef>
                <a:spcPct val="0"/>
              </a:spcBef>
              <a:buFontTx/>
              <a:buChar char="-"/>
            </a:pPr>
            <a:r>
              <a:rPr lang="en-GB" altLang="en-US" dirty="0" smtClean="0"/>
              <a:t>If</a:t>
            </a:r>
            <a:r>
              <a:rPr lang="en-GB" altLang="en-US" baseline="0" dirty="0" smtClean="0"/>
              <a:t> the infusion or infusion rate changed i.e. stopped, increased in rate or decreased in rate. </a:t>
            </a: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We</a:t>
            </a:r>
            <a:r>
              <a:rPr lang="en-GB" altLang="en-US" baseline="0" dirty="0" smtClean="0"/>
              <a:t> have also included the </a:t>
            </a:r>
            <a:r>
              <a:rPr lang="en-GB" altLang="en-US" dirty="0" smtClean="0"/>
              <a:t>dose table from the protocol</a:t>
            </a:r>
            <a:r>
              <a:rPr lang="en-GB" altLang="en-US" baseline="0" dirty="0" smtClean="0"/>
              <a:t> on this page </a:t>
            </a:r>
            <a:r>
              <a:rPr lang="en-GB" altLang="en-US" dirty="0" smtClean="0"/>
              <a:t>to provide assistance.</a:t>
            </a:r>
            <a:r>
              <a:rPr lang="en-GB" altLang="en-US" baseline="0" dirty="0" smtClean="0"/>
              <a:t> </a:t>
            </a:r>
          </a:p>
          <a:p>
            <a:pPr eaLnBrk="1" hangingPunct="1">
              <a:spcBef>
                <a:spcPct val="0"/>
              </a:spcBef>
            </a:pPr>
            <a:endParaRPr lang="en-GB" altLang="en-US" dirty="0" smtClean="0"/>
          </a:p>
          <a:p>
            <a:pPr eaLnBrk="1" hangingPunct="1">
              <a:spcBef>
                <a:spcPct val="0"/>
              </a:spcBef>
            </a:pPr>
            <a:r>
              <a:rPr lang="en-GB" altLang="en-US" dirty="0" smtClean="0"/>
              <a:t>If the infusion is stopped,</a:t>
            </a:r>
            <a:r>
              <a:rPr lang="en-GB" altLang="en-US" baseline="0" dirty="0" smtClean="0"/>
              <a:t> </a:t>
            </a:r>
            <a:r>
              <a:rPr lang="en-GB" altLang="en-US" dirty="0" smtClean="0"/>
              <a:t>decreased</a:t>
            </a:r>
            <a:r>
              <a:rPr lang="en-GB" altLang="en-US" baseline="0" dirty="0" smtClean="0"/>
              <a:t> or </a:t>
            </a:r>
            <a:r>
              <a:rPr lang="en-GB" altLang="en-US" dirty="0" smtClean="0"/>
              <a:t>increased in rate, then</a:t>
            </a:r>
            <a:r>
              <a:rPr lang="en-GB" altLang="en-US" baseline="0" dirty="0" smtClean="0"/>
              <a:t> please complete this page. A new page should be completed for each occurrence using the </a:t>
            </a:r>
            <a:r>
              <a:rPr lang="en-GB" altLang="en-US" dirty="0" smtClean="0"/>
              <a:t>“Save and go to new instance” option.</a:t>
            </a:r>
            <a:r>
              <a:rPr lang="en-GB" altLang="en-US" baseline="0" dirty="0" smtClean="0"/>
              <a:t> </a:t>
            </a:r>
          </a:p>
          <a:p>
            <a:pPr eaLnBrk="1" hangingPunct="1">
              <a:spcBef>
                <a:spcPct val="0"/>
              </a:spcBef>
            </a:pPr>
            <a:endParaRPr lang="en-GB" altLang="en-US" baseline="0" dirty="0" smtClean="0"/>
          </a:p>
          <a:p>
            <a:pPr eaLnBrk="1" hangingPunct="1">
              <a:spcBef>
                <a:spcPct val="0"/>
              </a:spcBef>
            </a:pPr>
            <a:r>
              <a:rPr lang="en-GB" altLang="en-US" baseline="0" dirty="0" smtClean="0"/>
              <a:t>If the infusion is stopped then the page requests the date and time it was stopped as well as the reason. If IMP administration begins again after a ‘stop’ is recorded then again record the details of this using ‘Save and go to new instance’. The page can be used and saved an unlimited number of times. </a:t>
            </a:r>
            <a:endParaRPr lang="en-GB"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E3903DC1-0B87-4D32-97CC-DB1CE66BE56B}" type="slidenum">
              <a:rPr lang="en-GB" altLang="en-US" smtClean="0">
                <a:solidFill>
                  <a:srgbClr val="000000"/>
                </a:solidFill>
              </a:rPr>
              <a:pPr/>
              <a:t>13</a:t>
            </a:fld>
            <a:endParaRPr lang="en-GB" altLang="en-US" smtClean="0">
              <a:solidFill>
                <a:srgbClr val="000000"/>
              </a:solidFill>
            </a:endParaRPr>
          </a:p>
        </p:txBody>
      </p:sp>
    </p:spTree>
    <p:extLst>
      <p:ext uri="{BB962C8B-B14F-4D97-AF65-F5344CB8AC3E}">
        <p14:creationId xmlns:p14="http://schemas.microsoft.com/office/powerpoint/2010/main" val="30925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We</a:t>
            </a:r>
            <a:r>
              <a:rPr lang="en-GB" altLang="en-US" baseline="0" dirty="0" smtClean="0"/>
              <a:t> will be using the </a:t>
            </a:r>
            <a:r>
              <a:rPr lang="en-GB" altLang="en-US" baseline="0" dirty="0" err="1" smtClean="0"/>
              <a:t>eCRF</a:t>
            </a:r>
            <a:r>
              <a:rPr lang="en-GB" altLang="en-US" baseline="0" dirty="0" smtClean="0"/>
              <a:t> to record any adverse events/reactions for a patient, in the “Adverse Reactions” page. </a:t>
            </a:r>
          </a:p>
          <a:p>
            <a:pPr eaLnBrk="1" hangingPunct="1">
              <a:spcBef>
                <a:spcPct val="0"/>
              </a:spcBef>
            </a:pPr>
            <a:endParaRPr lang="en-GB" altLang="en-US" baseline="0" dirty="0" smtClean="0"/>
          </a:p>
          <a:p>
            <a:pPr eaLnBrk="1" hangingPunct="1">
              <a:spcBef>
                <a:spcPct val="0"/>
              </a:spcBef>
            </a:pPr>
            <a:r>
              <a:rPr lang="en-GB" altLang="en-US" dirty="0" smtClean="0"/>
              <a:t>Select “Adverse Reactions” on the patients data screen and proceed to enter the details of the AE/AR. Ensure the page is saved as complete once done. </a:t>
            </a:r>
          </a:p>
          <a:p>
            <a:pPr eaLnBrk="1" hangingPunct="1">
              <a:spcBef>
                <a:spcPct val="0"/>
              </a:spcBef>
            </a:pPr>
            <a:endParaRPr lang="en-GB" altLang="en-US" dirty="0" smtClean="0"/>
          </a:p>
          <a:p>
            <a:pPr eaLnBrk="1" hangingPunct="1">
              <a:spcBef>
                <a:spcPct val="0"/>
              </a:spcBef>
            </a:pPr>
            <a:r>
              <a:rPr lang="en-GB" altLang="en-US" dirty="0" smtClean="0"/>
              <a:t>If an event is considered related to the trial IMP (that is, an adverse reaction) and was not present at baseline assessment or has worsened since baseline then it should be recorded within the </a:t>
            </a:r>
            <a:r>
              <a:rPr lang="en-GB" altLang="en-US" dirty="0" err="1" smtClean="0"/>
              <a:t>eCRF</a:t>
            </a:r>
            <a:r>
              <a:rPr lang="en-GB" altLang="en-US" baseline="0" dirty="0" smtClean="0"/>
              <a:t>. </a:t>
            </a: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There are some mandatory</a:t>
            </a:r>
            <a:r>
              <a:rPr lang="en-GB" altLang="en-US" baseline="0" dirty="0" smtClean="0"/>
              <a:t> fields when completing this form, such as the severity/causality assessments. You will not be able to save this page until these are completed. </a:t>
            </a:r>
            <a:endParaRPr lang="en-GB" altLang="en-US" dirty="0" smtClean="0"/>
          </a:p>
          <a:p>
            <a:pPr eaLnBrk="1" hangingPunct="1">
              <a:spcBef>
                <a:spcPct val="0"/>
              </a:spcBef>
            </a:pPr>
            <a:endParaRPr lang="en-GB" altLang="en-US" dirty="0" smtClean="0"/>
          </a:p>
          <a:p>
            <a:pPr eaLnBrk="1" hangingPunct="1">
              <a:spcBef>
                <a:spcPct val="0"/>
              </a:spcBef>
            </a:pPr>
            <a:r>
              <a:rPr lang="en-GB" altLang="en-US" baseline="0" dirty="0" smtClean="0"/>
              <a:t>Another AE can be added by selecting “Save and go to new instance‘. </a:t>
            </a:r>
          </a:p>
          <a:p>
            <a:pPr eaLnBrk="1" hangingPunct="1">
              <a:spcBef>
                <a:spcPct val="0"/>
              </a:spcBef>
            </a:pPr>
            <a:endParaRPr lang="en-GB" altLang="en-US" baseline="0" dirty="0" smtClean="0"/>
          </a:p>
          <a:p>
            <a:pPr eaLnBrk="1" hangingPunct="1">
              <a:spcBef>
                <a:spcPct val="0"/>
              </a:spcBef>
            </a:pPr>
            <a:r>
              <a:rPr lang="en-GB" altLang="en-US" baseline="0" dirty="0" smtClean="0"/>
              <a:t>Please refer to the protocol for more detailed information on what events should be recorded as an AE/AR. </a:t>
            </a:r>
            <a:endParaRPr lang="en-GB"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30218032-EB6B-4BAE-9054-F8E969F09C6F}" type="slidenum">
              <a:rPr lang="en-GB" altLang="en-US" smtClean="0">
                <a:solidFill>
                  <a:srgbClr val="000000"/>
                </a:solidFill>
              </a:rPr>
              <a:pPr/>
              <a:t>14</a:t>
            </a:fld>
            <a:endParaRPr lang="en-GB" altLang="en-US" smtClean="0">
              <a:solidFill>
                <a:srgbClr val="000000"/>
              </a:solidFill>
            </a:endParaRPr>
          </a:p>
        </p:txBody>
      </p:sp>
    </p:spTree>
    <p:extLst>
      <p:ext uri="{BB962C8B-B14F-4D97-AF65-F5344CB8AC3E}">
        <p14:creationId xmlns:p14="http://schemas.microsoft.com/office/powerpoint/2010/main" val="1868088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We</a:t>
            </a:r>
            <a:r>
              <a:rPr lang="en-GB" altLang="en-US" baseline="0" dirty="0" smtClean="0"/>
              <a:t> will </a:t>
            </a:r>
            <a:r>
              <a:rPr lang="en-GB" altLang="en-US" dirty="0" smtClean="0"/>
              <a:t>also be using the </a:t>
            </a:r>
            <a:r>
              <a:rPr lang="en-GB" altLang="en-US" dirty="0" err="1" smtClean="0"/>
              <a:t>eCRF</a:t>
            </a:r>
            <a:r>
              <a:rPr lang="en-GB" altLang="en-US" dirty="0" smtClean="0"/>
              <a:t> to record any SAE’s for a patient, in the “SAE” page. </a:t>
            </a:r>
          </a:p>
          <a:p>
            <a:pPr eaLnBrk="1" hangingPunct="1">
              <a:spcBef>
                <a:spcPct val="0"/>
              </a:spcBef>
            </a:pPr>
            <a:endParaRPr lang="en-GB" altLang="en-US" dirty="0" smtClean="0"/>
          </a:p>
          <a:p>
            <a:pPr eaLnBrk="1" hangingPunct="1">
              <a:spcBef>
                <a:spcPct val="0"/>
              </a:spcBef>
            </a:pPr>
            <a:r>
              <a:rPr lang="en-GB" altLang="en-US" dirty="0" smtClean="0"/>
              <a:t>The SAE form can be accessed as above via Record Status Dashboard and by selecting the relevant participant number.  Please enter all details that are known at the time and submit via </a:t>
            </a:r>
            <a:r>
              <a:rPr lang="en-GB" altLang="en-US" dirty="0" err="1" smtClean="0"/>
              <a:t>eCRF</a:t>
            </a:r>
            <a:r>
              <a:rPr lang="en-GB" altLang="en-US" dirty="0" smtClean="0"/>
              <a:t> within 24 hours of awareness.</a:t>
            </a:r>
          </a:p>
          <a:p>
            <a:pPr eaLnBrk="1" hangingPunct="1">
              <a:spcBef>
                <a:spcPct val="0"/>
              </a:spcBef>
            </a:pPr>
            <a:endParaRPr lang="en-GB" altLang="en-US" dirty="0" smtClean="0"/>
          </a:p>
          <a:p>
            <a:pPr eaLnBrk="1" hangingPunct="1">
              <a:spcBef>
                <a:spcPct val="0"/>
              </a:spcBef>
            </a:pPr>
            <a:r>
              <a:rPr lang="en-GB" altLang="en-US" dirty="0" smtClean="0"/>
              <a:t>There are also some mandatory fields when completing this form, such as the PI’s email address so they can access and complete their section</a:t>
            </a:r>
            <a:r>
              <a:rPr lang="en-GB" altLang="en-US" baseline="0" dirty="0" smtClean="0"/>
              <a:t> of the SAE form</a:t>
            </a:r>
            <a:r>
              <a:rPr lang="en-GB" altLang="en-US" dirty="0" smtClean="0"/>
              <a:t>. You will not be able to save this page until these are completed. </a:t>
            </a:r>
          </a:p>
          <a:p>
            <a:pPr eaLnBrk="1" hangingPunct="1">
              <a:spcBef>
                <a:spcPct val="0"/>
              </a:spcBef>
            </a:pPr>
            <a:endParaRPr lang="en-GB" altLang="en-US" dirty="0" smtClean="0"/>
          </a:p>
          <a:p>
            <a:pPr eaLnBrk="1" hangingPunct="1">
              <a:spcBef>
                <a:spcPct val="0"/>
              </a:spcBef>
            </a:pPr>
            <a:r>
              <a:rPr lang="en-GB" altLang="en-US" dirty="0" smtClean="0"/>
              <a:t>If SAE reporting is not possible via the </a:t>
            </a:r>
            <a:r>
              <a:rPr lang="en-GB" altLang="en-US" dirty="0" err="1" smtClean="0"/>
              <a:t>eCRF</a:t>
            </a:r>
            <a:r>
              <a:rPr lang="en-GB" altLang="en-US" dirty="0" smtClean="0"/>
              <a:t>, a paper SAE form </a:t>
            </a:r>
            <a:r>
              <a:rPr lang="en-GB" altLang="en-US" baseline="0" dirty="0" smtClean="0"/>
              <a:t>has been included in the ISF. This can then be</a:t>
            </a:r>
            <a:r>
              <a:rPr lang="en-GB" altLang="en-US" dirty="0" smtClean="0"/>
              <a:t> completed and forwarded to the PV office by fax (07989 470505) or by email to pharmacovig@glasgowctu.org. If you require further paper SAE forms please contact the Project Manager</a:t>
            </a:r>
            <a:r>
              <a:rPr lang="en-GB" altLang="en-US" baseline="0" dirty="0" smtClean="0"/>
              <a:t> (</a:t>
            </a:r>
            <a:r>
              <a:rPr lang="en-GB" altLang="en-US" baseline="0" dirty="0" err="1" smtClean="0"/>
              <a:t>Hannah.Greenwood@nhs.scot</a:t>
            </a:r>
            <a:r>
              <a:rPr lang="en-GB" altLang="en-US" baseline="0" dirty="0" smtClean="0"/>
              <a:t>) </a:t>
            </a:r>
            <a:endParaRPr lang="en-GB"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B59D3F5A-DFDF-432C-91A2-900227A93117}" type="slidenum">
              <a:rPr lang="en-GB" altLang="en-US" smtClean="0">
                <a:solidFill>
                  <a:srgbClr val="000000"/>
                </a:solidFill>
              </a:rPr>
              <a:pPr/>
              <a:t>15</a:t>
            </a:fld>
            <a:endParaRPr lang="en-GB" altLang="en-US" smtClean="0">
              <a:solidFill>
                <a:srgbClr val="000000"/>
              </a:solidFill>
            </a:endParaRPr>
          </a:p>
        </p:txBody>
      </p:sp>
    </p:spTree>
    <p:extLst>
      <p:ext uri="{BB962C8B-B14F-4D97-AF65-F5344CB8AC3E}">
        <p14:creationId xmlns:p14="http://schemas.microsoft.com/office/powerpoint/2010/main" val="1992784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a:t>
            </a:r>
            <a:r>
              <a:rPr lang="en-GB" altLang="en-US" baseline="0" dirty="0" smtClean="0"/>
              <a:t> change of status page should be updated to reflect a change in the status of participants (as/when applicable). </a:t>
            </a:r>
          </a:p>
          <a:p>
            <a:pPr eaLnBrk="1" hangingPunct="1">
              <a:spcBef>
                <a:spcPct val="0"/>
              </a:spcBef>
            </a:pPr>
            <a:endParaRPr lang="en-GB" altLang="en-US" baseline="0" dirty="0" smtClean="0"/>
          </a:p>
          <a:p>
            <a:pPr eaLnBrk="1" hangingPunct="1">
              <a:spcBef>
                <a:spcPct val="0"/>
              </a:spcBef>
            </a:pPr>
            <a:r>
              <a:rPr lang="en-GB" altLang="en-US" baseline="0" dirty="0" smtClean="0"/>
              <a:t>Options provided are active, withdrawn, deceased or transferred.</a:t>
            </a:r>
          </a:p>
          <a:p>
            <a:pPr eaLnBrk="1" hangingPunct="1">
              <a:spcBef>
                <a:spcPct val="0"/>
              </a:spcBef>
            </a:pPr>
            <a:endParaRPr lang="en-GB" altLang="en-US" baseline="0" dirty="0" smtClean="0"/>
          </a:p>
          <a:p>
            <a:pPr eaLnBrk="1" hangingPunct="1">
              <a:spcBef>
                <a:spcPct val="0"/>
              </a:spcBef>
            </a:pPr>
            <a:r>
              <a:rPr lang="en-GB" altLang="en-US" dirty="0" smtClean="0"/>
              <a:t>Participants may be withdrawn from study treatment</a:t>
            </a:r>
            <a:r>
              <a:rPr lang="en-GB" altLang="en-US" baseline="0" dirty="0" smtClean="0"/>
              <a:t> only with continuation of the collection of clinical and safety data, or from all aspects of the trial but continued use of data collected up to that point. If withdrawal occurs, please ensure that the primary reason for withdrawal is documented where possible. </a:t>
            </a:r>
          </a:p>
          <a:p>
            <a:pPr eaLnBrk="1" hangingPunct="1">
              <a:spcBef>
                <a:spcPct val="0"/>
              </a:spcBef>
            </a:pPr>
            <a:endParaRPr lang="en-GB" altLang="en-US" baseline="0" dirty="0" smtClean="0"/>
          </a:p>
          <a:p>
            <a:pPr eaLnBrk="1" hangingPunct="1">
              <a:spcBef>
                <a:spcPct val="0"/>
              </a:spcBef>
            </a:pPr>
            <a:r>
              <a:rPr lang="en-GB" altLang="en-US" dirty="0" smtClean="0"/>
              <a:t>If an EVIS participant has been transferred to another hospital during the 48 hour treatment period, the trial team must ensure there is appropriate documentation within the medical notes to state that the patient is "off EVIS treatment" and standard of care should continue.</a:t>
            </a:r>
            <a:r>
              <a:rPr lang="en-GB" altLang="en-US" baseline="0" dirty="0" smtClean="0"/>
              <a:t> </a:t>
            </a:r>
            <a:r>
              <a:rPr lang="en-GB" altLang="en-US" dirty="0" smtClean="0"/>
              <a:t>The eCRF should be updated to state the patient has been Transferred. With the participant withdrawn from study treatment alone, they should be followed up as the patient's wishes.</a:t>
            </a:r>
          </a:p>
          <a:p>
            <a:pPr eaLnBrk="1" hangingPunct="1">
              <a:spcBef>
                <a:spcPct val="0"/>
              </a:spcBef>
            </a:pPr>
            <a:endParaRPr lang="en-GB" altLang="en-US" dirty="0" smtClean="0"/>
          </a:p>
          <a:p>
            <a:pPr eaLnBrk="1" hangingPunct="1">
              <a:spcBef>
                <a:spcPct val="0"/>
              </a:spcBef>
            </a:pPr>
            <a:r>
              <a:rPr lang="en-GB" altLang="en-US" dirty="0" smtClean="0"/>
              <a:t>The change of status</a:t>
            </a:r>
            <a:r>
              <a:rPr lang="en-GB" altLang="en-US" baseline="0" dirty="0" smtClean="0"/>
              <a:t> to withdrawn or deceased, should trigger the eCRF to block out the pages which no longer need to be recorded due to the change in status.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3DCBE55D-DBD1-4037-9AF0-17D37428CA17}" type="slidenum">
              <a:rPr lang="en-GB" altLang="en-US" smtClean="0">
                <a:solidFill>
                  <a:srgbClr val="000000"/>
                </a:solidFill>
              </a:rPr>
              <a:pPr/>
              <a:t>16</a:t>
            </a:fld>
            <a:endParaRPr lang="en-GB" altLang="en-US" smtClean="0">
              <a:solidFill>
                <a:srgbClr val="000000"/>
              </a:solidFill>
            </a:endParaRPr>
          </a:p>
        </p:txBody>
      </p:sp>
    </p:spTree>
    <p:extLst>
      <p:ext uri="{BB962C8B-B14F-4D97-AF65-F5344CB8AC3E}">
        <p14:creationId xmlns:p14="http://schemas.microsoft.com/office/powerpoint/2010/main" val="642096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Safety data on extravasation will be collected in the eCRF on the Outcome Measures Pages at each time point. </a:t>
            </a:r>
          </a:p>
          <a:p>
            <a:endParaRPr lang="en-GB" dirty="0" smtClean="0"/>
          </a:p>
          <a:p>
            <a:r>
              <a:rPr lang="en-GB" dirty="0" smtClean="0"/>
              <a:t>Extravasation should only be recorded as ‘Yes’ if you need to report an incident of extravasation present for the patient. </a:t>
            </a:r>
          </a:p>
          <a:p>
            <a:endParaRPr lang="en-GB" dirty="0" smtClean="0"/>
          </a:p>
          <a:p>
            <a:r>
              <a:rPr lang="en-GB" dirty="0" smtClean="0"/>
              <a:t>If the patient was checked for extravasation at the time point ONLY, and no extravasation was present, then please ensure that ‘no’ is selected. </a:t>
            </a:r>
          </a:p>
          <a:p>
            <a:endParaRPr lang="en-GB" dirty="0" smtClean="0"/>
          </a:p>
          <a:p>
            <a:r>
              <a:rPr lang="en-GB" dirty="0" smtClean="0"/>
              <a:t>The Extravasation grading table from the protocol is provided for reference, to help with reporting the grade of extravasation present. </a:t>
            </a:r>
          </a:p>
          <a:p>
            <a:endParaRPr lang="en-GB" dirty="0"/>
          </a:p>
        </p:txBody>
      </p:sp>
      <p:sp>
        <p:nvSpPr>
          <p:cNvPr id="4" name="Slide Number Placeholder 3"/>
          <p:cNvSpPr>
            <a:spLocks noGrp="1"/>
          </p:cNvSpPr>
          <p:nvPr>
            <p:ph type="sldNum" sz="quarter" idx="10"/>
          </p:nvPr>
        </p:nvSpPr>
        <p:spPr/>
        <p:txBody>
          <a:bodyPr/>
          <a:lstStyle/>
          <a:p>
            <a:fld id="{2070C5E4-3E59-4695-B99E-F5D1148C3440}" type="slidenum">
              <a:rPr lang="en-GB" smtClean="0"/>
              <a:t>17</a:t>
            </a:fld>
            <a:endParaRPr lang="en-GB"/>
          </a:p>
        </p:txBody>
      </p:sp>
    </p:spTree>
    <p:extLst>
      <p:ext uri="{BB962C8B-B14F-4D97-AF65-F5344CB8AC3E}">
        <p14:creationId xmlns:p14="http://schemas.microsoft.com/office/powerpoint/2010/main" val="710462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fontAlgn="base" hangingPunct="0">
              <a:spcBef>
                <a:spcPct val="0"/>
              </a:spcBef>
              <a:spcAft>
                <a:spcPct val="0"/>
              </a:spcAft>
              <a:buFont typeface="Arial" panose="020B0604020202020204" pitchFamily="34" charset="0"/>
              <a:buNone/>
              <a:defRPr/>
            </a:pPr>
            <a:r>
              <a:rPr lang="en-GB" sz="1200" dirty="0" smtClean="0">
                <a:solidFill>
                  <a:prstClr val="black"/>
                </a:solidFill>
              </a:rPr>
              <a:t>Co-enrolment of EVIS patients must be recorded in the live eCRF – using the co-enrolment field in the ‘Other Interventions’ column. </a:t>
            </a:r>
          </a:p>
          <a:p>
            <a:pPr marL="285750" indent="-285750" eaLnBrk="0" fontAlgn="base" hangingPunct="0">
              <a:spcBef>
                <a:spcPct val="0"/>
              </a:spcBef>
              <a:spcAft>
                <a:spcPct val="0"/>
              </a:spcAft>
              <a:buFont typeface="Arial" panose="020B0604020202020204" pitchFamily="34" charset="0"/>
              <a:buChar char="•"/>
              <a:defRPr/>
            </a:pPr>
            <a:endParaRPr lang="en-GB" sz="1200" dirty="0" smtClean="0">
              <a:solidFill>
                <a:prstClr val="black"/>
              </a:solidFill>
            </a:endParaRPr>
          </a:p>
          <a:p>
            <a:pPr marL="0" indent="0">
              <a:buFont typeface="Arial" panose="020B0604020202020204" pitchFamily="34" charset="0"/>
              <a:buNone/>
              <a:defRPr/>
            </a:pPr>
            <a:r>
              <a:rPr lang="en-GB" sz="1200" dirty="0" smtClean="0">
                <a:solidFill>
                  <a:prstClr val="black"/>
                </a:solidFill>
              </a:rPr>
              <a:t>As a Type B CTIMP Co-enrolment between EVIS and other CTIMP Trials is prohibited, as a condition of our MHRA approval. This is included in the current exclusion criteria.</a:t>
            </a:r>
          </a:p>
          <a:p>
            <a:pPr marL="285750" indent="-285750" eaLnBrk="0" fontAlgn="base" hangingPunct="0">
              <a:spcBef>
                <a:spcPct val="0"/>
              </a:spcBef>
              <a:spcAft>
                <a:spcPct val="0"/>
              </a:spcAft>
              <a:buFont typeface="Arial" panose="020B0604020202020204" pitchFamily="34" charset="0"/>
              <a:buChar char="•"/>
              <a:defRPr/>
            </a:pPr>
            <a:endParaRPr lang="en-GB" sz="1200" dirty="0" smtClean="0">
              <a:solidFill>
                <a:prstClr val="black"/>
              </a:solidFill>
            </a:endParaRPr>
          </a:p>
          <a:p>
            <a:pPr marL="0" indent="0">
              <a:buFont typeface="Arial" panose="020B0604020202020204" pitchFamily="34" charset="0"/>
              <a:buNone/>
              <a:defRPr/>
            </a:pPr>
            <a:r>
              <a:rPr lang="en-GB" sz="1200" dirty="0" smtClean="0">
                <a:solidFill>
                  <a:prstClr val="black"/>
                </a:solidFill>
              </a:rPr>
              <a:t>Co-enrolment in observational studies is permitted. For example, with studies that involve only the collection of data (e.g. questionnaires) or tissue samples (e.g. blood).</a:t>
            </a:r>
          </a:p>
          <a:p>
            <a:pPr eaLnBrk="0" fontAlgn="base" hangingPunct="0">
              <a:spcBef>
                <a:spcPct val="0"/>
              </a:spcBef>
              <a:spcAft>
                <a:spcPct val="0"/>
              </a:spcAft>
              <a:defRPr/>
            </a:pPr>
            <a:endParaRPr lang="en-GB" sz="1200" dirty="0" smtClean="0">
              <a:solidFill>
                <a:prstClr val="black"/>
              </a:solidFill>
            </a:endParaRPr>
          </a:p>
          <a:p>
            <a:pPr marL="0" indent="0" eaLnBrk="0" fontAlgn="base" hangingPunct="0">
              <a:spcBef>
                <a:spcPct val="0"/>
              </a:spcBef>
              <a:spcAft>
                <a:spcPct val="0"/>
              </a:spcAft>
              <a:buFont typeface="Arial" panose="020B0604020202020204" pitchFamily="34" charset="0"/>
              <a:buNone/>
              <a:defRPr/>
            </a:pPr>
            <a:r>
              <a:rPr lang="en-GB" sz="1200" dirty="0" smtClean="0">
                <a:solidFill>
                  <a:prstClr val="black"/>
                </a:solidFill>
              </a:rPr>
              <a:t>Participants who are active in the interventional phase of a non-CTIMP may be co-enrolled to EVIS, but this must be </a:t>
            </a:r>
            <a:r>
              <a:rPr lang="en-GB" sz="1200" b="1" u="sng" dirty="0" smtClean="0">
                <a:solidFill>
                  <a:prstClr val="black"/>
                </a:solidFill>
              </a:rPr>
              <a:t>agreed by both Sponsors in advance of co-enrolment</a:t>
            </a:r>
            <a:r>
              <a:rPr lang="en-GB" sz="1200" dirty="0" smtClean="0">
                <a:solidFill>
                  <a:prstClr val="black"/>
                </a:solidFill>
              </a:rPr>
              <a:t>. The list of currently approved trials appears in the eCRF to select from. </a:t>
            </a:r>
          </a:p>
          <a:p>
            <a:pPr marL="285750" indent="-285750" eaLnBrk="0" fontAlgn="base" hangingPunct="0">
              <a:spcBef>
                <a:spcPct val="0"/>
              </a:spcBef>
              <a:spcAft>
                <a:spcPct val="0"/>
              </a:spcAft>
              <a:buFont typeface="Arial" panose="020B0604020202020204" pitchFamily="34" charset="0"/>
              <a:buChar char="•"/>
              <a:defRPr/>
            </a:pPr>
            <a:endParaRPr lang="en-GB" sz="1200" dirty="0" smtClean="0">
              <a:solidFill>
                <a:prstClr val="black"/>
              </a:solidFill>
            </a:endParaRPr>
          </a:p>
          <a:p>
            <a:pPr marL="0" indent="0" eaLnBrk="0" fontAlgn="base" hangingPunct="0">
              <a:spcBef>
                <a:spcPct val="0"/>
              </a:spcBef>
              <a:spcAft>
                <a:spcPct val="0"/>
              </a:spcAft>
              <a:buFont typeface="Arial" panose="020B0604020202020204" pitchFamily="34" charset="0"/>
              <a:buNone/>
              <a:defRPr/>
            </a:pPr>
            <a:r>
              <a:rPr lang="en-GB" sz="1200" dirty="0" smtClean="0">
                <a:solidFill>
                  <a:prstClr val="black"/>
                </a:solidFill>
              </a:rPr>
              <a:t>If a patient is co-enrolled with another non-approved Trial then please ensure this is reported to the EVIS Trial team as soon as possible, once identified. </a:t>
            </a:r>
          </a:p>
          <a:p>
            <a:pPr eaLnBrk="0" fontAlgn="base" hangingPunct="0">
              <a:spcBef>
                <a:spcPct val="0"/>
              </a:spcBef>
              <a:spcAft>
                <a:spcPct val="0"/>
              </a:spcAft>
              <a:defRPr/>
            </a:pPr>
            <a:endParaRPr lang="en-GB" sz="1200" dirty="0" smtClean="0">
              <a:solidFill>
                <a:prstClr val="black"/>
              </a:solidFill>
            </a:endParaRPr>
          </a:p>
          <a:p>
            <a:pPr marL="0" indent="0" eaLnBrk="0" fontAlgn="base" hangingPunct="0">
              <a:spcBef>
                <a:spcPct val="0"/>
              </a:spcBef>
              <a:spcAft>
                <a:spcPct val="0"/>
              </a:spcAft>
              <a:buFont typeface="Arial" panose="020B0604020202020204" pitchFamily="34" charset="0"/>
              <a:buNone/>
              <a:defRPr/>
            </a:pPr>
            <a:r>
              <a:rPr lang="en-GB" sz="1200" dirty="0" smtClean="0">
                <a:solidFill>
                  <a:prstClr val="black"/>
                </a:solidFill>
              </a:rPr>
              <a:t>Fields to complete are the date the patient was randomised in the other trial &amp; the treatment the participant was allocated to. </a:t>
            </a:r>
          </a:p>
          <a:p>
            <a:pPr eaLnBrk="0" fontAlgn="base" hangingPunct="0">
              <a:spcBef>
                <a:spcPct val="0"/>
              </a:spcBef>
              <a:spcAft>
                <a:spcPct val="0"/>
              </a:spcAft>
              <a:defRPr/>
            </a:pPr>
            <a:endParaRPr lang="en-GB" sz="1200" dirty="0" smtClean="0">
              <a:solidFill>
                <a:prstClr val="black"/>
              </a:solidFill>
            </a:endParaRPr>
          </a:p>
          <a:p>
            <a:pPr marL="0" indent="0" eaLnBrk="0" fontAlgn="base" hangingPunct="0">
              <a:spcBef>
                <a:spcPct val="0"/>
              </a:spcBef>
              <a:spcAft>
                <a:spcPct val="0"/>
              </a:spcAft>
              <a:buFont typeface="Arial" panose="020B0604020202020204" pitchFamily="34" charset="0"/>
              <a:buNone/>
              <a:defRPr/>
            </a:pPr>
            <a:r>
              <a:rPr lang="en-GB" sz="1200" dirty="0" smtClean="0">
                <a:solidFill>
                  <a:prstClr val="black"/>
                </a:solidFill>
              </a:rPr>
              <a:t>Co-enrolment must also be documented in all co-enrolled participant medical notes.</a:t>
            </a:r>
            <a:endParaRPr lang="en-GB" dirty="0" smtClean="0"/>
          </a:p>
          <a:p>
            <a:endParaRPr lang="en-GB" dirty="0" smtClean="0"/>
          </a:p>
          <a:p>
            <a:r>
              <a:rPr lang="en-GB" dirty="0" smtClean="0"/>
              <a:t>Participants may be co-enrolled to more than one approved study, however as per GCP, in these instances investigators must carefully consider the potential burden on participants. This is true for all participants considered for co-enrolment, but especially if a patient can be co-enrolled to multiple trials at once. The more co-enrolment completed, the larger the burden on participants, so this must be considered. Investigators should take in to account the study types when considering the additional burden for co-enrolment, for example no additional visits would be required for a patient co-enrolled with an additional sampling study, whereas co-enrolment with an additional interventional Non-CTIMP may require the completion of extra visits or questionnaires which would increase the burden </a:t>
            </a:r>
            <a:r>
              <a:rPr lang="en-GB" smtClean="0"/>
              <a:t>on participants</a:t>
            </a:r>
            <a:r>
              <a:rPr lang="en-GB" dirty="0" smtClean="0"/>
              <a:t>.</a:t>
            </a:r>
          </a:p>
        </p:txBody>
      </p:sp>
      <p:sp>
        <p:nvSpPr>
          <p:cNvPr id="4" name="Slide Number Placeholder 3"/>
          <p:cNvSpPr>
            <a:spLocks noGrp="1"/>
          </p:cNvSpPr>
          <p:nvPr>
            <p:ph type="sldNum" sz="quarter" idx="10"/>
          </p:nvPr>
        </p:nvSpPr>
        <p:spPr/>
        <p:txBody>
          <a:bodyPr/>
          <a:lstStyle/>
          <a:p>
            <a:fld id="{2070C5E4-3E59-4695-B99E-F5D1148C3440}" type="slidenum">
              <a:rPr lang="en-GB" smtClean="0"/>
              <a:t>18</a:t>
            </a:fld>
            <a:endParaRPr lang="en-GB"/>
          </a:p>
        </p:txBody>
      </p:sp>
    </p:spTree>
    <p:extLst>
      <p:ext uri="{BB962C8B-B14F-4D97-AF65-F5344CB8AC3E}">
        <p14:creationId xmlns:p14="http://schemas.microsoft.com/office/powerpoint/2010/main" val="530471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message should</a:t>
            </a:r>
            <a:r>
              <a:rPr lang="en-GB" baseline="0" dirty="0" smtClean="0"/>
              <a:t> pop up on the </a:t>
            </a:r>
            <a:r>
              <a:rPr lang="en-GB" dirty="0" smtClean="0"/>
              <a:t>outcome measures page (at all specified time points) to act as a reminder that if a participant is deceased, then please complete the final CENTRAL vasopressor volumes on the ‘outcome measures’ page directly after time of death. Use the time of removal of vasopressors as the time of the time point. </a:t>
            </a:r>
            <a:endParaRPr lang="en-GB" dirty="0"/>
          </a:p>
        </p:txBody>
      </p:sp>
      <p:sp>
        <p:nvSpPr>
          <p:cNvPr id="4" name="Slide Number Placeholder 3"/>
          <p:cNvSpPr>
            <a:spLocks noGrp="1"/>
          </p:cNvSpPr>
          <p:nvPr>
            <p:ph type="sldNum" sz="quarter" idx="10"/>
          </p:nvPr>
        </p:nvSpPr>
        <p:spPr/>
        <p:txBody>
          <a:bodyPr/>
          <a:lstStyle/>
          <a:p>
            <a:pPr>
              <a:defRPr/>
            </a:pPr>
            <a:fld id="{6C32E8A5-1653-4D4F-B7C2-764FCB69EC66}" type="slidenum">
              <a:rPr lang="en-GB" smtClean="0">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val="167981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If you already have an account on REDCAP then I will use your existing Username to assign you to the training databases, so you will need to use that to login. </a:t>
            </a:r>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Please ensure that the delegation</a:t>
            </a:r>
            <a:r>
              <a:rPr lang="en-GB" altLang="en-US" baseline="0" dirty="0" smtClean="0"/>
              <a:t> log correctly documents </a:t>
            </a:r>
            <a:r>
              <a:rPr lang="en-GB" altLang="en-US" dirty="0" smtClean="0"/>
              <a:t>the delegated responsibilities for the staff members,</a:t>
            </a:r>
            <a:r>
              <a:rPr lang="en-GB" altLang="en-US" baseline="0" dirty="0" smtClean="0"/>
              <a:t> as this is how the project manager will ascertain who needs access to </a:t>
            </a:r>
            <a:r>
              <a:rPr lang="en-GB" altLang="en-US" baseline="0" dirty="0" err="1" smtClean="0"/>
              <a:t>REDCap</a:t>
            </a:r>
            <a:r>
              <a:rPr lang="en-GB" altLang="en-US" baseline="0" dirty="0" smtClean="0"/>
              <a:t>.</a:t>
            </a:r>
          </a:p>
          <a:p>
            <a:pPr eaLnBrk="1" hangingPunct="1">
              <a:spcBef>
                <a:spcPct val="0"/>
              </a:spcBef>
            </a:pPr>
            <a:endParaRPr lang="en-GB" altLang="en-US" baseline="0" dirty="0" smtClean="0"/>
          </a:p>
          <a:p>
            <a:pPr eaLnBrk="1" hangingPunct="1">
              <a:spcBef>
                <a:spcPct val="0"/>
              </a:spcBef>
            </a:pPr>
            <a:endParaRPr lang="en-GB"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319B683D-06AA-4D03-8762-7D94717AB41A}" type="slidenum">
              <a:rPr lang="en-GB" altLang="en-US" smtClean="0">
                <a:solidFill>
                  <a:srgbClr val="000000"/>
                </a:solidFill>
              </a:rPr>
              <a:pPr/>
              <a:t>2</a:t>
            </a:fld>
            <a:endParaRPr lang="en-GB" altLang="en-US" smtClean="0">
              <a:solidFill>
                <a:srgbClr val="000000"/>
              </a:solidFill>
            </a:endParaRPr>
          </a:p>
        </p:txBody>
      </p:sp>
    </p:spTree>
    <p:extLst>
      <p:ext uri="{BB962C8B-B14F-4D97-AF65-F5344CB8AC3E}">
        <p14:creationId xmlns:p14="http://schemas.microsoft.com/office/powerpoint/2010/main" val="2444776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sz="1200" dirty="0" smtClean="0"/>
              <a:t>Please ensure that a </a:t>
            </a:r>
            <a:r>
              <a:rPr lang="en-GB" sz="1200" b="1" u="sng" dirty="0" smtClean="0"/>
              <a:t>IMP Infusion Stop time </a:t>
            </a:r>
            <a:r>
              <a:rPr lang="en-GB" sz="1200" dirty="0" smtClean="0"/>
              <a:t>is recorded for all participants randomised to the intervention arm.</a:t>
            </a:r>
          </a:p>
          <a:p>
            <a:pPr eaLnBrk="1" hangingPunct="1"/>
            <a:endParaRPr lang="en-GB" sz="1200" dirty="0" smtClean="0"/>
          </a:p>
          <a:p>
            <a:pPr eaLnBrk="1" hangingPunct="1"/>
            <a:r>
              <a:rPr lang="en-GB" sz="1200" dirty="0" smtClean="0"/>
              <a:t>Please enter the </a:t>
            </a:r>
            <a:r>
              <a:rPr lang="en-GB" sz="1200" b="1" u="sng" dirty="0" smtClean="0"/>
              <a:t>cumulative TOTALs </a:t>
            </a:r>
            <a:r>
              <a:rPr lang="en-GB" sz="1200" dirty="0" smtClean="0"/>
              <a:t>for 1). the volume of fluid 2). Total cumulative dose of CENTRAL vasopressors, that the patient has received since randomisation (0 hours) at each time point, including the volume/dose administered in most recent time period.</a:t>
            </a:r>
          </a:p>
          <a:p>
            <a:pPr eaLnBrk="1" hangingPunct="1"/>
            <a:endParaRPr lang="en-GB" sz="1200" dirty="0" smtClean="0"/>
          </a:p>
          <a:p>
            <a:pPr eaLnBrk="1" hangingPunct="1"/>
            <a:r>
              <a:rPr lang="en-GB" sz="1200" dirty="0" smtClean="0"/>
              <a:t>For Example: If Vasopressin was administered at 6 hours, but not administered again for the rest of the 48 hour study period, Vasopressin must still be selected at every time point, with the total administered at 6 hours entered on each page. </a:t>
            </a:r>
          </a:p>
          <a:p>
            <a:pPr eaLnBrk="1" hangingPunct="1"/>
            <a:endParaRPr lang="en-GB" sz="1200" dirty="0" smtClean="0"/>
          </a:p>
          <a:p>
            <a:pPr eaLnBrk="1" hangingPunct="1"/>
            <a:r>
              <a:rPr lang="en-GB" altLang="en-US" sz="1200" dirty="0" smtClean="0"/>
              <a:t>The eCRF should flag up error messages if you do enter a total volume/dose at a later time point which is lower than that entered at an earlier time, to try and keep you right on this. </a:t>
            </a:r>
          </a:p>
          <a:p>
            <a:pPr eaLnBrk="1" hangingPunct="1"/>
            <a:endParaRPr lang="en-GB" altLang="en-US" sz="1200" dirty="0" smtClean="0"/>
          </a:p>
          <a:p>
            <a:pPr eaLnBrk="1" hangingPunct="1"/>
            <a:r>
              <a:rPr lang="en-GB" altLang="en-US" sz="1200" dirty="0" smtClean="0"/>
              <a:t>The vasopressors on the outcomes measures pages, should be recorded as whole numbers. With rounding up or down to nearest whole number if the calculated total dose includes a decimal point. </a:t>
            </a:r>
          </a:p>
          <a:p>
            <a:pPr eaLnBrk="1" hangingPunct="1"/>
            <a:endParaRPr lang="en-GB" altLang="en-US" sz="1200" dirty="0" smtClean="0"/>
          </a:p>
          <a:p>
            <a:pPr eaLnBrk="1" hangingPunct="1"/>
            <a:r>
              <a:rPr lang="en-GB" altLang="en-US" sz="1200" dirty="0" smtClean="0"/>
              <a:t>Any IV medicines with a prepared volume greater than 100ml must be recorded in the eCRF as maintenance fluids (see also Appendix C).</a:t>
            </a:r>
          </a:p>
          <a:p>
            <a:pPr eaLnBrk="1" hangingPunct="1"/>
            <a:endParaRPr lang="en-GB" altLang="en-US" sz="1200" dirty="0" smtClean="0"/>
          </a:p>
          <a:p>
            <a:pPr eaLnBrk="1" hangingPunct="1"/>
            <a:r>
              <a:rPr lang="en-GB" sz="1200" dirty="0" smtClean="0"/>
              <a:t>For fields which have changing values &amp; when participants survive though to discharge - all other fields should be completed (Other interventions, Outcomes (Secondary), Safety and Discharge pages).</a:t>
            </a:r>
          </a:p>
          <a:p>
            <a:endParaRPr lang="en-GB" dirty="0"/>
          </a:p>
        </p:txBody>
      </p:sp>
      <p:sp>
        <p:nvSpPr>
          <p:cNvPr id="4" name="Slide Number Placeholder 3"/>
          <p:cNvSpPr>
            <a:spLocks noGrp="1"/>
          </p:cNvSpPr>
          <p:nvPr>
            <p:ph type="sldNum" sz="quarter" idx="10"/>
          </p:nvPr>
        </p:nvSpPr>
        <p:spPr/>
        <p:txBody>
          <a:bodyPr/>
          <a:lstStyle/>
          <a:p>
            <a:pPr>
              <a:defRPr/>
            </a:pPr>
            <a:fld id="{6C32E8A5-1653-4D4F-B7C2-764FCB69EC66}" type="slidenum">
              <a:rPr lang="en-GB" smtClean="0">
                <a:solidFill>
                  <a:prstClr val="black"/>
                </a:solidFill>
              </a:rPr>
              <a:pPr>
                <a:defRPr/>
              </a:pPr>
              <a:t>20</a:t>
            </a:fld>
            <a:endParaRPr lang="en-GB">
              <a:solidFill>
                <a:prstClr val="black"/>
              </a:solidFill>
            </a:endParaRPr>
          </a:p>
        </p:txBody>
      </p:sp>
    </p:spTree>
    <p:extLst>
      <p:ext uri="{BB962C8B-B14F-4D97-AF65-F5344CB8AC3E}">
        <p14:creationId xmlns:p14="http://schemas.microsoft.com/office/powerpoint/2010/main" val="157922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Primary Outcome</a:t>
            </a:r>
            <a:r>
              <a:rPr lang="en-GB" baseline="0" dirty="0" smtClean="0"/>
              <a:t> = </a:t>
            </a:r>
            <a:r>
              <a:rPr lang="en-GB" dirty="0" smtClean="0"/>
              <a:t>Days Alive and Out of Hospital at 90 days is a primary outcome. </a:t>
            </a:r>
          </a:p>
          <a:p>
            <a:endParaRPr lang="en-GB" dirty="0" smtClean="0"/>
          </a:p>
          <a:p>
            <a:r>
              <a:rPr lang="en-GB" dirty="0" smtClean="0"/>
              <a:t>- The mortality check must be performed after day 90, and within the time window (+ 14 Days), by reviewing the participants’ medical records. The assessment must reflect the participant’s status on day 90. </a:t>
            </a:r>
          </a:p>
          <a:p>
            <a:endParaRPr lang="en-GB" dirty="0" smtClean="0"/>
          </a:p>
          <a:p>
            <a:r>
              <a:rPr lang="en-GB" dirty="0" smtClean="0"/>
              <a:t>- Protocol deviations will be recorded where the review is completed out with this window, including day 90, unless the patient is already deceased. </a:t>
            </a:r>
          </a:p>
          <a:p>
            <a:endParaRPr lang="en-GB" dirty="0" smtClean="0"/>
          </a:p>
          <a:p>
            <a:r>
              <a:rPr lang="en-GB" dirty="0" smtClean="0"/>
              <a:t>- Discharge from the acute hospital to any community care facility or hospice will be counted as days out of hospital.</a:t>
            </a:r>
          </a:p>
          <a:p>
            <a:endParaRPr lang="en-GB" dirty="0" smtClean="0"/>
          </a:p>
          <a:p>
            <a:r>
              <a:rPr lang="en-GB" dirty="0" smtClean="0"/>
              <a:t>- Please ensure that the;</a:t>
            </a:r>
          </a:p>
          <a:p>
            <a:endParaRPr lang="en-GB" dirty="0" smtClean="0"/>
          </a:p>
          <a:p>
            <a:r>
              <a:rPr lang="en-GB" dirty="0" smtClean="0"/>
              <a:t>1. Discharge Page </a:t>
            </a:r>
          </a:p>
          <a:p>
            <a:r>
              <a:rPr lang="en-GB" dirty="0" smtClean="0"/>
              <a:t>2. Mortality checks at Day 30 &amp; Day 90 post randomisation</a:t>
            </a:r>
          </a:p>
          <a:p>
            <a:r>
              <a:rPr lang="en-GB" dirty="0" smtClean="0"/>
              <a:t>3. And details of any Unplanned re-admissions within 90 days of randomisation (Admissions Follow up 90 Days) are all in entered in full in the eCRF. All of which are</a:t>
            </a:r>
            <a:r>
              <a:rPr lang="en-GB" baseline="0" dirty="0" smtClean="0"/>
              <a:t> required to ‘piece’ together the primary outcome behind the scenes. </a:t>
            </a:r>
            <a:endParaRPr lang="en-GB" dirty="0" smtClean="0"/>
          </a:p>
          <a:p>
            <a:endParaRPr lang="en-GB" dirty="0" smtClean="0"/>
          </a:p>
          <a:p>
            <a:r>
              <a:rPr lang="en-GB" dirty="0" smtClean="0"/>
              <a:t>- Outcome measures - SOFA score is an exploratory outcome only, so data collection is not mandatory.  This is the same</a:t>
            </a:r>
            <a:r>
              <a:rPr lang="en-GB" baseline="0" dirty="0" smtClean="0"/>
              <a:t> for the Daily routine blood results. </a:t>
            </a:r>
            <a:endParaRPr lang="en-GB" dirty="0" smtClean="0"/>
          </a:p>
          <a:p>
            <a:endParaRPr lang="en-GB" dirty="0" smtClean="0"/>
          </a:p>
          <a:p>
            <a:r>
              <a:rPr lang="en-GB" dirty="0" smtClean="0"/>
              <a:t>For any eCRF queries contact the Project Manager, Hannah Greenwood – </a:t>
            </a:r>
            <a:r>
              <a:rPr lang="en-GB" dirty="0" err="1" smtClean="0"/>
              <a:t>Hannah.Greenwood@nhs.scot</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2070C5E4-3E59-4695-B99E-F5D1148C3440}" type="slidenum">
              <a:rPr lang="en-GB" smtClean="0"/>
              <a:t>21</a:t>
            </a:fld>
            <a:endParaRPr lang="en-GB"/>
          </a:p>
        </p:txBody>
      </p:sp>
    </p:spTree>
    <p:extLst>
      <p:ext uri="{BB962C8B-B14F-4D97-AF65-F5344CB8AC3E}">
        <p14:creationId xmlns:p14="http://schemas.microsoft.com/office/powerpoint/2010/main" val="263826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website link will take you to the home page where you will find the login screen. </a:t>
            </a:r>
          </a:p>
          <a:p>
            <a:pPr eaLnBrk="1" hangingPunct="1">
              <a:spcBef>
                <a:spcPct val="0"/>
              </a:spcBef>
            </a:pPr>
            <a:endParaRPr lang="en-GB" altLang="en-US" dirty="0" smtClean="0"/>
          </a:p>
          <a:p>
            <a:pPr eaLnBrk="1" hangingPunct="1">
              <a:spcBef>
                <a:spcPct val="0"/>
              </a:spcBef>
            </a:pPr>
            <a:r>
              <a:rPr lang="en-GB" altLang="en-US" dirty="0" smtClean="0"/>
              <a:t>Below this is also the “forgot your password” link which will enable you to reset your password from the one allocated by the data centre.</a:t>
            </a:r>
          </a:p>
          <a:p>
            <a:pPr eaLnBrk="1" hangingPunct="1">
              <a:spcBef>
                <a:spcPct val="0"/>
              </a:spcBef>
            </a:pPr>
            <a:endParaRPr lang="en-GB" altLang="en-US" dirty="0" smtClean="0"/>
          </a:p>
          <a:p>
            <a:pPr eaLnBrk="1" hangingPunct="1">
              <a:spcBef>
                <a:spcPct val="0"/>
              </a:spcBef>
            </a:pPr>
            <a:r>
              <a:rPr lang="en-GB" altLang="en-US" dirty="0" smtClean="0"/>
              <a:t>Once you have logged in,</a:t>
            </a:r>
            <a:r>
              <a:rPr lang="en-GB" altLang="en-US" baseline="0" dirty="0" smtClean="0"/>
              <a:t> navigate to ‘My Projects’ on the top bar tab and you will be presented with the EVIS training database and training screening log. </a:t>
            </a:r>
          </a:p>
          <a:p>
            <a:pPr eaLnBrk="1" hangingPunct="1">
              <a:spcBef>
                <a:spcPct val="0"/>
              </a:spcBef>
            </a:pPr>
            <a:endParaRPr lang="en-GB" altLang="en-US" baseline="0" dirty="0" smtClean="0"/>
          </a:p>
          <a:p>
            <a:pPr eaLnBrk="1" hangingPunct="1">
              <a:spcBef>
                <a:spcPct val="0"/>
              </a:spcBef>
            </a:pPr>
            <a:r>
              <a:rPr lang="en-GB" altLang="en-US" baseline="0" dirty="0" smtClean="0"/>
              <a:t>Once you have completed the self-training, returned to signed training log you will be granted access to the live database where participant data can be entered. Once you have been moved to the live versions of the database, you will be removed from the training databases and the live database and screening log will appear in your ‘projects’ instead. </a:t>
            </a: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643CD5EE-9ACE-4E51-AD66-04B2E1CCEF91}" type="slidenum">
              <a:rPr lang="en-GB" altLang="en-US" smtClean="0">
                <a:solidFill>
                  <a:srgbClr val="000000"/>
                </a:solidFill>
              </a:rPr>
              <a:pPr/>
              <a:t>3</a:t>
            </a:fld>
            <a:endParaRPr lang="en-GB" altLang="en-US" smtClean="0">
              <a:solidFill>
                <a:srgbClr val="000000"/>
              </a:solidFill>
            </a:endParaRPr>
          </a:p>
        </p:txBody>
      </p:sp>
    </p:spTree>
    <p:extLst>
      <p:ext uri="{BB962C8B-B14F-4D97-AF65-F5344CB8AC3E}">
        <p14:creationId xmlns:p14="http://schemas.microsoft.com/office/powerpoint/2010/main" val="152482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To add a patient to the screening log, simply select “add/edit records”</a:t>
            </a:r>
            <a:r>
              <a:rPr lang="en-GB" altLang="en-US" baseline="0" dirty="0" smtClean="0"/>
              <a:t> and the select the green “add new record” button. </a:t>
            </a: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You can</a:t>
            </a:r>
            <a:r>
              <a:rPr lang="en-GB" altLang="en-US" baseline="0" dirty="0" smtClean="0"/>
              <a:t> also</a:t>
            </a:r>
            <a:r>
              <a:rPr lang="en-GB" altLang="en-US" dirty="0" smtClean="0"/>
              <a:t> view existing participant screening</a:t>
            </a:r>
            <a:r>
              <a:rPr lang="en-GB" altLang="en-US" baseline="0" dirty="0" smtClean="0"/>
              <a:t> logs by selecting an existing record ID from the record log. If you then select the green ‘status’ </a:t>
            </a:r>
            <a:r>
              <a:rPr lang="en-GB" altLang="en-US" baseline="0" dirty="0" smtClean="0">
                <a:sym typeface="Wingdings" panose="05000000000000000000" pitchFamily="2" charset="2"/>
              </a:rPr>
              <a:t> ‘log’ button this will allow you to access the participants specific screening log. </a:t>
            </a:r>
          </a:p>
          <a:p>
            <a:pPr eaLnBrk="1" hangingPunct="1">
              <a:spcBef>
                <a:spcPct val="0"/>
              </a:spcBef>
            </a:pPr>
            <a:endParaRPr lang="en-GB" altLang="en-US" baseline="0" dirty="0" smtClean="0">
              <a:sym typeface="Wingdings" panose="05000000000000000000" pitchFamily="2" charset="2"/>
            </a:endParaRPr>
          </a:p>
          <a:p>
            <a:pPr eaLnBrk="1" hangingPunct="1">
              <a:spcBef>
                <a:spcPct val="0"/>
              </a:spcBef>
            </a:pPr>
            <a:r>
              <a:rPr lang="en-GB" altLang="en-US" baseline="0" dirty="0" smtClean="0">
                <a:sym typeface="Wingdings" panose="05000000000000000000" pitchFamily="2" charset="2"/>
              </a:rPr>
              <a:t>Please ensure that all screening activity is recorded in the live </a:t>
            </a:r>
            <a:r>
              <a:rPr lang="en-GB" altLang="en-US" baseline="0" dirty="0" err="1" smtClean="0">
                <a:sym typeface="Wingdings" panose="05000000000000000000" pitchFamily="2" charset="2"/>
              </a:rPr>
              <a:t>eCRF</a:t>
            </a:r>
            <a:r>
              <a:rPr lang="en-GB" altLang="en-US" baseline="0" dirty="0" smtClean="0">
                <a:sym typeface="Wingdings" panose="05000000000000000000" pitchFamily="2" charset="2"/>
              </a:rPr>
              <a:t> screening log database for all patients who are actively screened for participation in EVIS, and that this record is kept up to date. </a:t>
            </a:r>
          </a:p>
          <a:p>
            <a:pPr eaLnBrk="1" hangingPunct="1">
              <a:spcBef>
                <a:spcPct val="0"/>
              </a:spcBef>
            </a:pPr>
            <a:endParaRPr lang="en-GB" altLang="en-US" baseline="0" dirty="0" smtClean="0">
              <a:sym typeface="Wingdings" panose="05000000000000000000" pitchFamily="2" charset="2"/>
            </a:endParaRPr>
          </a:p>
          <a:p>
            <a:pPr eaLnBrk="1" hangingPunct="1">
              <a:spcBef>
                <a:spcPct val="0"/>
              </a:spcBef>
            </a:pPr>
            <a:r>
              <a:rPr lang="en-GB" altLang="en-US" baseline="0" dirty="0" smtClean="0">
                <a:sym typeface="Wingdings" panose="05000000000000000000" pitchFamily="2" charset="2"/>
              </a:rPr>
              <a:t>This is irrespective of whether they go on to be randomised or eligible and includes the screening records for eligible participants who then proceed to be randomised. </a:t>
            </a:r>
            <a:endParaRPr lang="en-GB"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8988ADA8-BD43-44D0-8AEB-E893310B8EC6}" type="slidenum">
              <a:rPr lang="en-GB" altLang="en-US" smtClean="0">
                <a:solidFill>
                  <a:srgbClr val="000000"/>
                </a:solidFill>
              </a:rPr>
              <a:pPr/>
              <a:t>4</a:t>
            </a:fld>
            <a:endParaRPr lang="en-GB" altLang="en-US" smtClean="0">
              <a:solidFill>
                <a:srgbClr val="000000"/>
              </a:solidFill>
            </a:endParaRPr>
          </a:p>
        </p:txBody>
      </p:sp>
    </p:spTree>
    <p:extLst>
      <p:ext uri="{BB962C8B-B14F-4D97-AF65-F5344CB8AC3E}">
        <p14:creationId xmlns:p14="http://schemas.microsoft.com/office/powerpoint/2010/main" val="159612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You</a:t>
            </a:r>
            <a:r>
              <a:rPr lang="en-GB" altLang="en-US" baseline="0" dirty="0" smtClean="0"/>
              <a:t> should now be able to see an example a participant screening log &amp; </a:t>
            </a:r>
            <a:r>
              <a:rPr lang="en-GB" altLang="en-US" dirty="0" smtClean="0"/>
              <a:t>the data which should be entered on this form to confirm whether or not the patient was eligible or not.</a:t>
            </a:r>
          </a:p>
          <a:p>
            <a:pPr eaLnBrk="1" hangingPunct="1">
              <a:spcBef>
                <a:spcPct val="0"/>
              </a:spcBef>
            </a:pPr>
            <a:endParaRPr lang="en-GB" altLang="en-US" dirty="0" smtClean="0"/>
          </a:p>
          <a:p>
            <a:pPr eaLnBrk="1" hangingPunct="1">
              <a:spcBef>
                <a:spcPct val="0"/>
              </a:spcBef>
            </a:pPr>
            <a:r>
              <a:rPr lang="en-GB" altLang="en-US" dirty="0" smtClean="0"/>
              <a:t>You</a:t>
            </a:r>
            <a:r>
              <a:rPr lang="en-GB" altLang="en-US" baseline="0" dirty="0" smtClean="0"/>
              <a:t> will need to select the main reason a participant was not eligible, if this was the case. This will be using an exclusion code which can be found in appendix 1 of the paper EVIS Screening log (V4.0).</a:t>
            </a:r>
          </a:p>
          <a:p>
            <a:pPr eaLnBrk="1" hangingPunct="1">
              <a:spcBef>
                <a:spcPct val="0"/>
              </a:spcBef>
            </a:pPr>
            <a:endParaRPr lang="en-GB" altLang="en-US" baseline="0"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087D6E7D-D3C4-416A-84D3-D28DA015B342}" type="slidenum">
              <a:rPr lang="en-GB" altLang="en-US" smtClean="0">
                <a:solidFill>
                  <a:srgbClr val="000000"/>
                </a:solidFill>
              </a:rPr>
              <a:pPr/>
              <a:t>5</a:t>
            </a:fld>
            <a:endParaRPr lang="en-GB" altLang="en-US" smtClean="0">
              <a:solidFill>
                <a:srgbClr val="000000"/>
              </a:solidFill>
            </a:endParaRPr>
          </a:p>
        </p:txBody>
      </p:sp>
    </p:spTree>
    <p:extLst>
      <p:ext uri="{BB962C8B-B14F-4D97-AF65-F5344CB8AC3E}">
        <p14:creationId xmlns:p14="http://schemas.microsoft.com/office/powerpoint/2010/main" val="89251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aseline="0" dirty="0" smtClean="0"/>
              <a:t>If the patient was eligible, then a pop-up will appear, asking you to confirm if the participant was then randomised. </a:t>
            </a:r>
          </a:p>
          <a:p>
            <a:pPr eaLnBrk="1" hangingPunct="1">
              <a:spcBef>
                <a:spcPct val="0"/>
              </a:spcBef>
            </a:pPr>
            <a:endParaRPr lang="en-GB" altLang="en-US" baseline="0" dirty="0" smtClean="0"/>
          </a:p>
          <a:p>
            <a:pPr eaLnBrk="1" hangingPunct="1">
              <a:spcBef>
                <a:spcPct val="0"/>
              </a:spcBef>
            </a:pPr>
            <a:r>
              <a:rPr lang="en-GB" altLang="en-US" baseline="0" dirty="0" smtClean="0"/>
              <a:t>If they go on to be randomised – you will need to enter their enrolment number (i.e. Record ID Number).</a:t>
            </a:r>
          </a:p>
          <a:p>
            <a:pPr eaLnBrk="1" hangingPunct="1">
              <a:spcBef>
                <a:spcPct val="0"/>
              </a:spcBef>
            </a:pPr>
            <a:endParaRPr lang="en-GB" altLang="en-US" baseline="0" dirty="0" smtClean="0"/>
          </a:p>
          <a:p>
            <a:pPr eaLnBrk="1" hangingPunct="1">
              <a:spcBef>
                <a:spcPct val="0"/>
              </a:spcBef>
            </a:pPr>
            <a:r>
              <a:rPr lang="en-GB" altLang="en-US" baseline="0" dirty="0" smtClean="0"/>
              <a:t>If this is a no then coded options will appear so you can record why they were eligible, but not randomised in to the study. </a:t>
            </a:r>
          </a:p>
          <a:p>
            <a:pPr eaLnBrk="1" hangingPunct="1">
              <a:spcBef>
                <a:spcPct val="0"/>
              </a:spcBef>
            </a:pPr>
            <a:endParaRPr lang="en-GB" altLang="en-US" baseline="0" dirty="0" smtClean="0"/>
          </a:p>
          <a:p>
            <a:pPr eaLnBrk="1" hangingPunct="1">
              <a:spcBef>
                <a:spcPct val="0"/>
              </a:spcBef>
            </a:pPr>
            <a:r>
              <a:rPr lang="en-GB" altLang="en-US" dirty="0" smtClean="0"/>
              <a:t>Once the data has been fully entered, you should select “Complete” on the drop-down menu for form status</a:t>
            </a:r>
            <a:r>
              <a:rPr lang="en-GB" altLang="en-US" baseline="0" dirty="0" smtClean="0"/>
              <a:t> </a:t>
            </a:r>
            <a:r>
              <a:rPr lang="en-GB" altLang="en-US" dirty="0" smtClean="0"/>
              <a:t>and save the form.</a:t>
            </a:r>
          </a:p>
          <a:p>
            <a:pPr eaLnBrk="1" hangingPunct="1">
              <a:spcBef>
                <a:spcPct val="0"/>
              </a:spcBef>
            </a:pPr>
            <a:endParaRPr lang="en-GB" altLang="en-US" dirty="0" smtClean="0"/>
          </a:p>
          <a:p>
            <a:pPr eaLnBrk="1" hangingPunct="1">
              <a:spcBef>
                <a:spcPct val="0"/>
              </a:spcBef>
            </a:pPr>
            <a:r>
              <a:rPr lang="en-GB" altLang="en-US" dirty="0" smtClean="0"/>
              <a:t>Just a reminder for the</a:t>
            </a:r>
            <a:r>
              <a:rPr lang="en-GB" altLang="en-US" baseline="0" dirty="0" smtClean="0"/>
              <a:t> ‘other’ option box – please ensure that no patient identifiable data is included in this free-text box. </a:t>
            </a:r>
            <a:endParaRPr lang="en-GB" altLang="en-US" dirty="0" smtClean="0"/>
          </a:p>
          <a:p>
            <a:pPr eaLnBrk="1" hangingPunct="1">
              <a:spcBef>
                <a:spcPct val="0"/>
              </a:spcBef>
            </a:pPr>
            <a:endParaRPr lang="en-GB"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087D6E7D-D3C4-416A-84D3-D28DA015B342}" type="slidenum">
              <a:rPr lang="en-GB" altLang="en-US" smtClean="0">
                <a:solidFill>
                  <a:srgbClr val="000000"/>
                </a:solidFill>
              </a:rPr>
              <a:pPr/>
              <a:t>6</a:t>
            </a:fld>
            <a:endParaRPr lang="en-GB" altLang="en-US" smtClean="0">
              <a:solidFill>
                <a:srgbClr val="000000"/>
              </a:solidFill>
            </a:endParaRPr>
          </a:p>
        </p:txBody>
      </p:sp>
    </p:spTree>
    <p:extLst>
      <p:ext uri="{BB962C8B-B14F-4D97-AF65-F5344CB8AC3E}">
        <p14:creationId xmlns:p14="http://schemas.microsoft.com/office/powerpoint/2010/main" val="401702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From Project Home, when you select “EVIS Training” and “Record Status Dashboard” you will be presented with all of the data records for each patient entered so far and the have the ability to add a new patient. </a:t>
            </a:r>
          </a:p>
          <a:p>
            <a:pPr eaLnBrk="1" hangingPunct="1">
              <a:spcBef>
                <a:spcPct val="0"/>
              </a:spcBef>
            </a:pPr>
            <a:endParaRPr lang="en-GB" altLang="en-US" dirty="0" smtClean="0"/>
          </a:p>
          <a:p>
            <a:pPr eaLnBrk="1" hangingPunct="1">
              <a:spcBef>
                <a:spcPct val="0"/>
              </a:spcBef>
            </a:pPr>
            <a:r>
              <a:rPr lang="en-GB" altLang="en-US" dirty="0" smtClean="0"/>
              <a:t>To add a new patient, select</a:t>
            </a:r>
            <a:r>
              <a:rPr lang="en-GB" altLang="en-US" baseline="0" dirty="0" smtClean="0"/>
              <a:t> the “Add/Edit Records” button, followed by the green ‘Add new record’ button. </a:t>
            </a:r>
          </a:p>
          <a:p>
            <a:pPr eaLnBrk="1" hangingPunct="1">
              <a:spcBef>
                <a:spcPct val="0"/>
              </a:spcBef>
            </a:pPr>
            <a:endParaRPr lang="en-GB" altLang="en-US" baseline="0" dirty="0" smtClean="0"/>
          </a:p>
          <a:p>
            <a:pPr eaLnBrk="1" hangingPunct="1">
              <a:spcBef>
                <a:spcPct val="0"/>
              </a:spcBef>
            </a:pPr>
            <a:r>
              <a:rPr lang="en-GB" altLang="en-US" baseline="0" dirty="0" smtClean="0"/>
              <a:t>Or, select a specific participant’s record ID, from the ‘select record’ drop-down, to go in to the database and </a:t>
            </a:r>
            <a:r>
              <a:rPr lang="en-GB" altLang="en-US" dirty="0" smtClean="0"/>
              <a:t>view data for</a:t>
            </a:r>
            <a:r>
              <a:rPr lang="en-GB" altLang="en-US" baseline="0" dirty="0" smtClean="0"/>
              <a:t> that</a:t>
            </a:r>
            <a:r>
              <a:rPr lang="en-GB" altLang="en-US" dirty="0" smtClean="0"/>
              <a:t> specific</a:t>
            </a:r>
            <a:r>
              <a:rPr lang="en-GB" altLang="en-US" baseline="0" dirty="0" smtClean="0"/>
              <a:t> </a:t>
            </a:r>
            <a:r>
              <a:rPr lang="en-GB" altLang="en-US" dirty="0" smtClean="0"/>
              <a:t>patient.</a:t>
            </a:r>
          </a:p>
          <a:p>
            <a:pPr eaLnBrk="1" hangingPunct="1">
              <a:spcBef>
                <a:spcPct val="0"/>
              </a:spcBef>
            </a:pPr>
            <a:endParaRPr lang="en-GB" altLang="en-US" dirty="0" smtClean="0"/>
          </a:p>
          <a:p>
            <a:pPr eaLnBrk="1" hangingPunct="1">
              <a:spcBef>
                <a:spcPct val="0"/>
              </a:spcBef>
            </a:pPr>
            <a:r>
              <a:rPr lang="en-GB" altLang="en-US" dirty="0" smtClean="0"/>
              <a:t>The</a:t>
            </a:r>
            <a:r>
              <a:rPr lang="en-GB" altLang="en-US" baseline="0" dirty="0" smtClean="0"/>
              <a:t> buttons are colour coded, so green means that section of the </a:t>
            </a:r>
            <a:r>
              <a:rPr lang="en-GB" altLang="en-US" baseline="0" dirty="0" err="1" smtClean="0"/>
              <a:t>eCRF</a:t>
            </a:r>
            <a:r>
              <a:rPr lang="en-GB" altLang="en-US" baseline="0" dirty="0" smtClean="0"/>
              <a:t> has been completed, yellow means it is unverified, and red is incomplete. </a:t>
            </a:r>
            <a:endParaRPr lang="en-GB" altLang="en-US" dirty="0" smtClean="0"/>
          </a:p>
          <a:p>
            <a:pPr eaLnBrk="1" hangingPunct="1">
              <a:spcBef>
                <a:spcPct val="0"/>
              </a:spcBef>
            </a:pPr>
            <a:endParaRPr lang="en-GB"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72DB5B4F-782E-4C08-8750-CD6640C3E7B9}" type="slidenum">
              <a:rPr lang="en-GB" altLang="en-US" smtClean="0">
                <a:solidFill>
                  <a:srgbClr val="000000"/>
                </a:solidFill>
              </a:rPr>
              <a:pPr/>
              <a:t>7</a:t>
            </a:fld>
            <a:endParaRPr lang="en-GB" altLang="en-US" smtClean="0">
              <a:solidFill>
                <a:srgbClr val="000000"/>
              </a:solidFill>
            </a:endParaRPr>
          </a:p>
        </p:txBody>
      </p:sp>
    </p:spTree>
    <p:extLst>
      <p:ext uri="{BB962C8B-B14F-4D97-AF65-F5344CB8AC3E}">
        <p14:creationId xmlns:p14="http://schemas.microsoft.com/office/powerpoint/2010/main" val="207547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Pre-Randomisation Checks must be completed to match the inclusion/exclusion criteria. </a:t>
            </a:r>
          </a:p>
          <a:p>
            <a:endParaRPr lang="en-GB" dirty="0" smtClean="0"/>
          </a:p>
          <a:p>
            <a:r>
              <a:rPr lang="en-GB" dirty="0" smtClean="0"/>
              <a:t>If ‘sex at birth’ is selected as ‘female’ then you must confirm that either a negative pregnancy test has been confirmed or was not needed. If you do not then the </a:t>
            </a:r>
            <a:r>
              <a:rPr lang="en-GB" dirty="0" err="1" smtClean="0"/>
              <a:t>eCRF</a:t>
            </a:r>
            <a:r>
              <a:rPr lang="en-GB" dirty="0" smtClean="0"/>
              <a:t> will block off all future pages, as well as your ability for you to go on to randomise the patient. </a:t>
            </a:r>
          </a:p>
          <a:p>
            <a:endParaRPr lang="en-GB" dirty="0" smtClean="0"/>
          </a:p>
          <a:p>
            <a:r>
              <a:rPr lang="en-GB" dirty="0" smtClean="0"/>
              <a:t>We do specify in the protocol that once eligibility has been determined</a:t>
            </a:r>
            <a:r>
              <a:rPr lang="en-GB" baseline="0" dirty="0" smtClean="0"/>
              <a:t> by the medical investigator and the patient has been confirmed as eligible, then sites should proceed to randomisation as soon as practical. Due to the emergency nature of EVIS it is noted that patients vital signs and intake of IV fluids may fluctuate, however it is those vital signs and IV fluids received at the time of eligibility that determine entry in to the Trial. I.e. If a patient is assessed and determined to be eligible, but in the time it takes to consent them and sit down at a computer to randomise them on REDCAP they have received additional fluids taking them over 1500ml, they are still eligible as they had received &lt; 1500mls when assessed for eligibility. </a:t>
            </a:r>
            <a:endParaRPr lang="en-GB" dirty="0" smtClean="0"/>
          </a:p>
        </p:txBody>
      </p:sp>
      <p:sp>
        <p:nvSpPr>
          <p:cNvPr id="4" name="Slide Number Placeholder 3"/>
          <p:cNvSpPr>
            <a:spLocks noGrp="1"/>
          </p:cNvSpPr>
          <p:nvPr>
            <p:ph type="sldNum" sz="quarter" idx="10"/>
          </p:nvPr>
        </p:nvSpPr>
        <p:spPr/>
        <p:txBody>
          <a:bodyPr/>
          <a:lstStyle/>
          <a:p>
            <a:fld id="{2070C5E4-3E59-4695-B99E-F5D1148C3440}" type="slidenum">
              <a:rPr lang="en-GB" smtClean="0"/>
              <a:t>8</a:t>
            </a:fld>
            <a:endParaRPr lang="en-GB"/>
          </a:p>
        </p:txBody>
      </p:sp>
    </p:spTree>
    <p:extLst>
      <p:ext uri="{BB962C8B-B14F-4D97-AF65-F5344CB8AC3E}">
        <p14:creationId xmlns:p14="http://schemas.microsoft.com/office/powerpoint/2010/main" val="68769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serum lactate must be measured for eligibility. </a:t>
            </a:r>
          </a:p>
          <a:p>
            <a:endParaRPr lang="en-GB" dirty="0" smtClean="0"/>
          </a:p>
          <a:p>
            <a:r>
              <a:rPr lang="en-GB" dirty="0" smtClean="0"/>
              <a:t>The serum lactate should normally be measured within 4 hours prior to eligibility assessment. </a:t>
            </a:r>
          </a:p>
          <a:p>
            <a:endParaRPr lang="en-GB" dirty="0" smtClean="0"/>
          </a:p>
          <a:p>
            <a:r>
              <a:rPr lang="en-GB" dirty="0" smtClean="0"/>
              <a:t>However, longer timeframes (&gt; 4 hours) may be used to confirm eligibility if, in the opinion of the investigator, the clinical status of the patient has not significantly improved in the intervening time between lactate measurement and eligibility assessment.</a:t>
            </a:r>
          </a:p>
          <a:p>
            <a:r>
              <a:rPr lang="en-GB" baseline="0" dirty="0" smtClean="0"/>
              <a:t> </a:t>
            </a:r>
            <a:endParaRPr lang="en-GB" dirty="0" smtClean="0"/>
          </a:p>
        </p:txBody>
      </p:sp>
      <p:sp>
        <p:nvSpPr>
          <p:cNvPr id="4" name="Slide Number Placeholder 3"/>
          <p:cNvSpPr>
            <a:spLocks noGrp="1"/>
          </p:cNvSpPr>
          <p:nvPr>
            <p:ph type="sldNum" sz="quarter" idx="10"/>
          </p:nvPr>
        </p:nvSpPr>
        <p:spPr/>
        <p:txBody>
          <a:bodyPr/>
          <a:lstStyle/>
          <a:p>
            <a:fld id="{2070C5E4-3E59-4695-B99E-F5D1148C3440}" type="slidenum">
              <a:rPr lang="en-GB" smtClean="0"/>
              <a:t>9</a:t>
            </a:fld>
            <a:endParaRPr lang="en-GB"/>
          </a:p>
        </p:txBody>
      </p:sp>
    </p:spTree>
    <p:extLst>
      <p:ext uri="{BB962C8B-B14F-4D97-AF65-F5344CB8AC3E}">
        <p14:creationId xmlns:p14="http://schemas.microsoft.com/office/powerpoint/2010/main" val="419508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sp>
          <p:nvSpPr>
            <p:cNvPr id="5" name="Freeform 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17988696-30B4-4128-A92A-1B7E71C268B3}" type="datetimeFigureOut">
              <a:rPr lang="en-US">
                <a:solidFill>
                  <a:prstClr val="black">
                    <a:tint val="75000"/>
                  </a:prstClr>
                </a:solidFill>
              </a:rPr>
              <a:pPr>
                <a:defRPr/>
              </a:pPr>
              <a:t>2/27/2025</a:t>
            </a:fld>
            <a:endParaRPr lang="en-US">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a:lvl1pPr>
          </a:lstStyle>
          <a:p>
            <a:pPr>
              <a:defRPr/>
            </a:pPr>
            <a:fld id="{22190FC7-AD97-48FD-B642-1AF8CDAAB692}"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93682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FE2243-C8FF-42B6-9A42-0CCE02197DC7}" type="datetimeFigureOut">
              <a:rPr lang="en-US">
                <a:solidFill>
                  <a:prstClr val="black">
                    <a:tint val="75000"/>
                  </a:prstClr>
                </a:solidFill>
              </a:rPr>
              <a:pPr>
                <a:def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4FFC22-59A4-461B-87C8-08697B2EB53A}"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157046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smtClean="0">
                <a:solidFill>
                  <a:srgbClr val="40B0FF"/>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smtClean="0">
                <a:solidFill>
                  <a:srgbClr val="40B0FF"/>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F3C68923-3867-4A7F-BA66-0FB2A75F887B}" type="datetimeFigureOut">
              <a:rPr lang="en-US">
                <a:solidFill>
                  <a:prstClr val="black">
                    <a:tint val="75000"/>
                  </a:prstClr>
                </a:solidFill>
              </a:rPr>
              <a:pPr>
                <a:defRPr/>
              </a:pPr>
              <a:t>2/27/2025</a:t>
            </a:fld>
            <a:endParaRPr 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7C5D3F20-91F1-4364-B8D7-6EEB6EBABAF3}"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174723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CAAA73-9123-4FCF-9F92-F54474960736}" type="datetimeFigureOut">
              <a:rPr lang="en-US">
                <a:solidFill>
                  <a:prstClr val="black">
                    <a:tint val="75000"/>
                  </a:prstClr>
                </a:solidFill>
              </a:rPr>
              <a:pPr>
                <a:def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D1A4E0-EC86-44A1-9344-E47A1E680300}"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2898941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smtClean="0">
                <a:solidFill>
                  <a:srgbClr val="40B0FF"/>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smtClean="0">
                <a:solidFill>
                  <a:srgbClr val="40B0FF"/>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18BE9564-9715-4DF4-ABD5-7A9F38FA6C19}" type="datetimeFigureOut">
              <a:rPr lang="en-US">
                <a:solidFill>
                  <a:prstClr val="black">
                    <a:tint val="75000"/>
                  </a:prstClr>
                </a:solidFill>
              </a:rPr>
              <a:pPr>
                <a:defRPr/>
              </a:pPr>
              <a:t>2/27/2025</a:t>
            </a:fld>
            <a:endParaRPr 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D0382C53-21B4-4150-A503-2DA41CAFA937}"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697931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79CE2B74-F21C-4025-8B63-EEC2CF384889}" type="datetimeFigureOut">
              <a:rPr lang="en-US">
                <a:solidFill>
                  <a:prstClr val="black">
                    <a:tint val="75000"/>
                  </a:prstClr>
                </a:solidFill>
              </a:rPr>
              <a:pPr>
                <a:defRPr/>
              </a:pPr>
              <a:t>2/27/2025</a:t>
            </a:fld>
            <a:endParaRPr lang="en-US">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AB30E3FF-60F3-4E2A-AF19-25C43D90D2C0}"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974540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9FF99A1-C9B5-4E39-98D0-62BF25E7DADB}" type="datetimeFigureOut">
              <a:rPr lang="en-US">
                <a:solidFill>
                  <a:prstClr val="black">
                    <a:tint val="75000"/>
                  </a:prstClr>
                </a:solidFill>
              </a:rPr>
              <a:pPr>
                <a:def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B9C5EE-708D-45CA-8A17-5C9BE201BB23}"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50693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BE2A34E-397D-490D-ADF4-053767874C6B}" type="datetimeFigureOut">
              <a:rPr lang="en-US">
                <a:solidFill>
                  <a:prstClr val="black">
                    <a:tint val="75000"/>
                  </a:prstClr>
                </a:solidFill>
              </a:rPr>
              <a:pPr>
                <a:def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F33811-A06A-4F67-B1F2-28162666E6FF}"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324792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sp>
          <p:nvSpPr>
            <p:cNvPr id="5" name="Freeform 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17988696-30B4-4128-A92A-1B7E71C268B3}" type="datetimeFigureOut">
              <a:rPr lang="en-US">
                <a:solidFill>
                  <a:prstClr val="black">
                    <a:tint val="75000"/>
                  </a:prstClr>
                </a:solidFill>
              </a:rPr>
              <a:pPr>
                <a:defRPr/>
              </a:pPr>
              <a:t>2/27/2025</a:t>
            </a:fld>
            <a:endParaRPr lang="en-US">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a:lvl1pPr>
          </a:lstStyle>
          <a:p>
            <a:pPr>
              <a:defRPr/>
            </a:pPr>
            <a:fld id="{22190FC7-AD97-48FD-B642-1AF8CDAAB692}"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2658426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68CBC14-6E8C-4F60-B82B-02A91F0F982F}" type="datetimeFigureOut">
              <a:rPr lang="en-US">
                <a:solidFill>
                  <a:prstClr val="black">
                    <a:tint val="75000"/>
                  </a:prstClr>
                </a:solidFill>
              </a:rPr>
              <a:pPr>
                <a:def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E78D4D-7E78-4FE6-B5AC-6BDB1EECBE3E}"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2673808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DC7A5D-9C56-4108-A2A5-E05CD8D9AB71}" type="datetimeFigureOut">
              <a:rPr lang="en-US">
                <a:solidFill>
                  <a:prstClr val="black">
                    <a:tint val="75000"/>
                  </a:prstClr>
                </a:solidFill>
              </a:rPr>
              <a:pPr>
                <a:def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AC90DD-EB13-49AA-A128-B7F2F674DF09}"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258031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68CBC14-6E8C-4F60-B82B-02A91F0F982F}" type="datetimeFigureOut">
              <a:rPr lang="en-US">
                <a:solidFill>
                  <a:prstClr val="black">
                    <a:tint val="75000"/>
                  </a:prstClr>
                </a:solidFill>
              </a:rPr>
              <a:pPr>
                <a:def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E78D4D-7E78-4FE6-B5AC-6BDB1EECBE3E}"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3026174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6FF7244-438B-4FB0-99EE-3D561F08F70A}" type="datetimeFigureOut">
              <a:rPr lang="en-US">
                <a:solidFill>
                  <a:prstClr val="black">
                    <a:tint val="75000"/>
                  </a:prstClr>
                </a:solidFill>
              </a:rPr>
              <a:pPr>
                <a:defRPr/>
              </a:pPr>
              <a:t>2/27/2025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91E708-E3FE-4CC0-A0C0-7600F85C9377}"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2213874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543DBA1-649D-44A5-BF21-C1B2DDB9F8FA}" type="datetimeFigureOut">
              <a:rPr lang="en-US">
                <a:solidFill>
                  <a:prstClr val="black">
                    <a:tint val="75000"/>
                  </a:prstClr>
                </a:solidFill>
              </a:rPr>
              <a:pPr>
                <a:defRPr/>
              </a:pPr>
              <a:t>2/27/2025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F9ADEE4-4C2C-4ED3-8AD9-315627688546}"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429714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FCDA003-7309-48F0-814E-5F55FDFE859F}" type="datetimeFigureOut">
              <a:rPr lang="en-US">
                <a:solidFill>
                  <a:prstClr val="black">
                    <a:tint val="75000"/>
                  </a:prstClr>
                </a:solidFill>
              </a:rPr>
              <a:pPr>
                <a:defRPr/>
              </a:pPr>
              <a:t>2/27/2025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68CABEF-CBB3-4047-875B-CE0836603F79}"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3571159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8863F4-D7D0-40B3-B963-D98AFEA817E8}" type="datetimeFigureOut">
              <a:rPr lang="en-US">
                <a:solidFill>
                  <a:prstClr val="black">
                    <a:tint val="75000"/>
                  </a:prstClr>
                </a:solidFill>
              </a:rPr>
              <a:pPr>
                <a:defRPr/>
              </a:pPr>
              <a:t>2/27/2025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3543A5-C480-41FA-82C7-23F1C14D8ADC}"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4012169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220A15-C532-482D-A533-93E29389D2AE}" type="datetimeFigureOut">
              <a:rPr lang="en-US">
                <a:solidFill>
                  <a:prstClr val="black">
                    <a:tint val="75000"/>
                  </a:prstClr>
                </a:solidFill>
              </a:rPr>
              <a:pPr>
                <a:defRPr/>
              </a:pPr>
              <a:t>2/27/2025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E3FB049-990E-48E1-8ED6-423C9173701C}"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2863431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35C1A6-D9D9-4357-88DD-EE852AA499C8}" type="datetimeFigureOut">
              <a:rPr lang="en-US">
                <a:solidFill>
                  <a:prstClr val="black">
                    <a:tint val="75000"/>
                  </a:prstClr>
                </a:solidFill>
              </a:rPr>
              <a:pPr>
                <a:defRPr/>
              </a:pPr>
              <a:t>2/27/2025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2337FC-CEB7-4230-9895-FB9F4E2EFBD2}"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2765315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FE2243-C8FF-42B6-9A42-0CCE02197DC7}" type="datetimeFigureOut">
              <a:rPr lang="en-US">
                <a:solidFill>
                  <a:prstClr val="black">
                    <a:tint val="75000"/>
                  </a:prstClr>
                </a:solidFill>
              </a:rPr>
              <a:pPr>
                <a:def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4FFC22-59A4-461B-87C8-08697B2EB53A}"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2544429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smtClean="0">
                <a:solidFill>
                  <a:srgbClr val="40B0FF"/>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smtClean="0">
                <a:solidFill>
                  <a:srgbClr val="40B0FF"/>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F3C68923-3867-4A7F-BA66-0FB2A75F887B}" type="datetimeFigureOut">
              <a:rPr lang="en-US">
                <a:solidFill>
                  <a:prstClr val="black">
                    <a:tint val="75000"/>
                  </a:prstClr>
                </a:solidFill>
              </a:rPr>
              <a:pPr>
                <a:defRPr/>
              </a:pPr>
              <a:t>2/27/2025</a:t>
            </a:fld>
            <a:endParaRPr 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7C5D3F20-91F1-4364-B8D7-6EEB6EBABAF3}"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3464004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CAAA73-9123-4FCF-9F92-F54474960736}" type="datetimeFigureOut">
              <a:rPr lang="en-US">
                <a:solidFill>
                  <a:prstClr val="black">
                    <a:tint val="75000"/>
                  </a:prstClr>
                </a:solidFill>
              </a:rPr>
              <a:pPr>
                <a:def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D1A4E0-EC86-44A1-9344-E47A1E680300}"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93652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smtClean="0">
                <a:solidFill>
                  <a:srgbClr val="40B0FF"/>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smtClean="0">
                <a:solidFill>
                  <a:srgbClr val="40B0FF"/>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18BE9564-9715-4DF4-ABD5-7A9F38FA6C19}" type="datetimeFigureOut">
              <a:rPr lang="en-US">
                <a:solidFill>
                  <a:prstClr val="black">
                    <a:tint val="75000"/>
                  </a:prstClr>
                </a:solidFill>
              </a:rPr>
              <a:pPr>
                <a:defRPr/>
              </a:pPr>
              <a:t>2/27/2025</a:t>
            </a:fld>
            <a:endParaRPr 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D0382C53-21B4-4150-A503-2DA41CAFA937}"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289047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DC7A5D-9C56-4108-A2A5-E05CD8D9AB71}" type="datetimeFigureOut">
              <a:rPr lang="en-US">
                <a:solidFill>
                  <a:prstClr val="black">
                    <a:tint val="75000"/>
                  </a:prstClr>
                </a:solidFill>
              </a:rPr>
              <a:pPr>
                <a:def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AC90DD-EB13-49AA-A128-B7F2F674DF09}"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772329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79CE2B74-F21C-4025-8B63-EEC2CF384889}" type="datetimeFigureOut">
              <a:rPr lang="en-US">
                <a:solidFill>
                  <a:prstClr val="black">
                    <a:tint val="75000"/>
                  </a:prstClr>
                </a:solidFill>
              </a:rPr>
              <a:pPr>
                <a:defRPr/>
              </a:pPr>
              <a:t>2/27/2025</a:t>
            </a:fld>
            <a:endParaRPr lang="en-US">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AB30E3FF-60F3-4E2A-AF19-25C43D90D2C0}"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665337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9FF99A1-C9B5-4E39-98D0-62BF25E7DADB}" type="datetimeFigureOut">
              <a:rPr lang="en-US">
                <a:solidFill>
                  <a:prstClr val="black">
                    <a:tint val="75000"/>
                  </a:prstClr>
                </a:solidFill>
              </a:rPr>
              <a:pPr>
                <a:def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B9C5EE-708D-45CA-8A17-5C9BE201BB23}"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4185849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BE2A34E-397D-490D-ADF4-053767874C6B}" type="datetimeFigureOut">
              <a:rPr lang="en-US">
                <a:solidFill>
                  <a:prstClr val="black">
                    <a:tint val="75000"/>
                  </a:prstClr>
                </a:solidFill>
              </a:rPr>
              <a:pPr>
                <a:defRPr/>
              </a:p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F33811-A06A-4F67-B1F2-28162666E6FF}"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300490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6FF7244-438B-4FB0-99EE-3D561F08F70A}" type="datetimeFigureOut">
              <a:rPr lang="en-US">
                <a:solidFill>
                  <a:prstClr val="black">
                    <a:tint val="75000"/>
                  </a:prstClr>
                </a:solidFill>
              </a:rPr>
              <a:pPr>
                <a:defRPr/>
              </a:pPr>
              <a:t>2/27/2025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91E708-E3FE-4CC0-A0C0-7600F85C9377}"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63659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543DBA1-649D-44A5-BF21-C1B2DDB9F8FA}" type="datetimeFigureOut">
              <a:rPr lang="en-US">
                <a:solidFill>
                  <a:prstClr val="black">
                    <a:tint val="75000"/>
                  </a:prstClr>
                </a:solidFill>
              </a:rPr>
              <a:pPr>
                <a:defRPr/>
              </a:pPr>
              <a:t>2/27/2025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F9ADEE4-4C2C-4ED3-8AD9-315627688546}"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386912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FCDA003-7309-48F0-814E-5F55FDFE859F}" type="datetimeFigureOut">
              <a:rPr lang="en-US">
                <a:solidFill>
                  <a:prstClr val="black">
                    <a:tint val="75000"/>
                  </a:prstClr>
                </a:solidFill>
              </a:rPr>
              <a:pPr>
                <a:defRPr/>
              </a:pPr>
              <a:t>2/27/2025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68CABEF-CBB3-4047-875B-CE0836603F79}"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137046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8863F4-D7D0-40B3-B963-D98AFEA817E8}" type="datetimeFigureOut">
              <a:rPr lang="en-US">
                <a:solidFill>
                  <a:prstClr val="black">
                    <a:tint val="75000"/>
                  </a:prstClr>
                </a:solidFill>
              </a:rPr>
              <a:pPr>
                <a:defRPr/>
              </a:pPr>
              <a:t>2/27/2025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3543A5-C480-41FA-82C7-23F1C14D8ADC}"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330178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220A15-C532-482D-A533-93E29389D2AE}" type="datetimeFigureOut">
              <a:rPr lang="en-US">
                <a:solidFill>
                  <a:prstClr val="black">
                    <a:tint val="75000"/>
                  </a:prstClr>
                </a:solidFill>
              </a:rPr>
              <a:pPr>
                <a:defRPr/>
              </a:pPr>
              <a:t>2/27/2025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E3FB049-990E-48E1-8ED6-423C9173701C}"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47157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35C1A6-D9D9-4357-88DD-EE852AA499C8}" type="datetimeFigureOut">
              <a:rPr lang="en-US">
                <a:solidFill>
                  <a:prstClr val="black">
                    <a:tint val="75000"/>
                  </a:prstClr>
                </a:solidFill>
              </a:rPr>
              <a:pPr>
                <a:defRPr/>
              </a:pPr>
              <a:t>2/27/2025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2337FC-CEB7-4230-9895-FB9F4E2EFBD2}" type="slidenum">
              <a:rPr lang="en-US">
                <a:solidFill>
                  <a:srgbClr val="0070C0"/>
                </a:solidFill>
              </a:rPr>
              <a:pPr>
                <a:defRPr/>
              </a:pPr>
              <a:t>‹#›</a:t>
            </a:fld>
            <a:endParaRPr lang="en-US">
              <a:solidFill>
                <a:srgbClr val="0070C0"/>
              </a:solidFill>
            </a:endParaRPr>
          </a:p>
        </p:txBody>
      </p:sp>
    </p:spTree>
    <p:extLst>
      <p:ext uri="{BB962C8B-B14F-4D97-AF65-F5344CB8AC3E}">
        <p14:creationId xmlns:p14="http://schemas.microsoft.com/office/powerpoint/2010/main" val="357243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3"/>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0" fontAlgn="base" hangingPunct="0">
              <a:spcBef>
                <a:spcPct val="0"/>
              </a:spcBef>
              <a:spcAft>
                <a:spcPct val="0"/>
              </a:spcAft>
              <a:defRPr/>
            </a:pPr>
            <a:fld id="{B521D6EA-A068-4C9E-AF39-C1BBF5805B17}" type="datetimeFigureOut">
              <a:rPr lang="en-US">
                <a:solidFill>
                  <a:prstClr val="black">
                    <a:tint val="75000"/>
                  </a:prstClr>
                </a:solidFill>
              </a:rPr>
              <a:pPr defTabSz="457200" eaLnBrk="0" fontAlgn="base" hangingPunct="0">
                <a:spcBef>
                  <a:spcPct val="0"/>
                </a:spcBef>
                <a:spcAft>
                  <a:spcPct val="0"/>
                </a:spcAft>
                <a:defRPr/>
              </a:pPr>
              <a:t>2/27/2025</a:t>
            </a:fld>
            <a:endParaRPr lang="en-US">
              <a:solidFill>
                <a:prstClr val="black">
                  <a:tint val="75000"/>
                </a:prstClr>
              </a:solidFill>
            </a:endParaRPr>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a:defRPr sz="900">
                <a:solidFill>
                  <a:schemeClr val="accent1"/>
                </a:solidFill>
              </a:defRPr>
            </a:lvl1pPr>
          </a:lstStyle>
          <a:p>
            <a:pPr defTabSz="457200" eaLnBrk="0" fontAlgn="base" hangingPunct="0">
              <a:spcBef>
                <a:spcPct val="0"/>
              </a:spcBef>
              <a:spcAft>
                <a:spcPct val="0"/>
              </a:spcAft>
              <a:defRPr/>
            </a:pPr>
            <a:fld id="{682E8A00-6595-4C0D-9706-B4D74380E1A8}" type="slidenum">
              <a:rPr lang="en-US">
                <a:solidFill>
                  <a:srgbClr val="0070C0"/>
                </a:solidFill>
              </a:rPr>
              <a:pPr defTabSz="457200" eaLnBrk="0" fontAlgn="base" hangingPunct="0">
                <a:spcBef>
                  <a:spcPct val="0"/>
                </a:spcBef>
                <a:spcAft>
                  <a:spcPct val="0"/>
                </a:spcAft>
                <a:defRPr/>
              </a:pPr>
              <a:t>‹#›</a:t>
            </a:fld>
            <a:endParaRPr lang="en-US">
              <a:solidFill>
                <a:srgbClr val="0070C0"/>
              </a:solidFill>
            </a:endParaRPr>
          </a:p>
        </p:txBody>
      </p:sp>
    </p:spTree>
    <p:extLst>
      <p:ext uri="{BB962C8B-B14F-4D97-AF65-F5344CB8AC3E}">
        <p14:creationId xmlns:p14="http://schemas.microsoft.com/office/powerpoint/2010/main" val="919660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3"/>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0" fontAlgn="base" hangingPunct="0">
              <a:spcBef>
                <a:spcPct val="0"/>
              </a:spcBef>
              <a:spcAft>
                <a:spcPct val="0"/>
              </a:spcAft>
              <a:defRPr/>
            </a:pPr>
            <a:fld id="{B521D6EA-A068-4C9E-AF39-C1BBF5805B17}" type="datetimeFigureOut">
              <a:rPr lang="en-US">
                <a:solidFill>
                  <a:prstClr val="black">
                    <a:tint val="75000"/>
                  </a:prstClr>
                </a:solidFill>
              </a:rPr>
              <a:pPr defTabSz="457200" eaLnBrk="0" fontAlgn="base" hangingPunct="0">
                <a:spcBef>
                  <a:spcPct val="0"/>
                </a:spcBef>
                <a:spcAft>
                  <a:spcPct val="0"/>
                </a:spcAft>
                <a:defRPr/>
              </a:pPr>
              <a:t>2/27/2025</a:t>
            </a:fld>
            <a:endParaRPr lang="en-US">
              <a:solidFill>
                <a:prstClr val="black">
                  <a:tint val="75000"/>
                </a:prstClr>
              </a:solidFill>
            </a:endParaRPr>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a:defRPr sz="900">
                <a:solidFill>
                  <a:schemeClr val="accent1"/>
                </a:solidFill>
              </a:defRPr>
            </a:lvl1pPr>
          </a:lstStyle>
          <a:p>
            <a:pPr defTabSz="457200" eaLnBrk="0" fontAlgn="base" hangingPunct="0">
              <a:spcBef>
                <a:spcPct val="0"/>
              </a:spcBef>
              <a:spcAft>
                <a:spcPct val="0"/>
              </a:spcAft>
              <a:defRPr/>
            </a:pPr>
            <a:fld id="{682E8A00-6595-4C0D-9706-B4D74380E1A8}" type="slidenum">
              <a:rPr lang="en-US">
                <a:solidFill>
                  <a:srgbClr val="0070C0"/>
                </a:solidFill>
              </a:rPr>
              <a:pPr defTabSz="457200" eaLnBrk="0" fontAlgn="base" hangingPunct="0">
                <a:spcBef>
                  <a:spcPct val="0"/>
                </a:spcBef>
                <a:spcAft>
                  <a:spcPct val="0"/>
                </a:spcAft>
                <a:defRPr/>
              </a:pPr>
              <a:t>‹#›</a:t>
            </a:fld>
            <a:endParaRPr lang="en-US">
              <a:solidFill>
                <a:srgbClr val="0070C0"/>
              </a:solidFill>
            </a:endParaRPr>
          </a:p>
        </p:txBody>
      </p:sp>
    </p:spTree>
    <p:extLst>
      <p:ext uri="{BB962C8B-B14F-4D97-AF65-F5344CB8AC3E}">
        <p14:creationId xmlns:p14="http://schemas.microsoft.com/office/powerpoint/2010/main" val="19909095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mailto:Hannah.Greenwood@nhs.sc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Shannon.fairley@ggc.scot.nhs.u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4700" y="385140"/>
            <a:ext cx="3522600" cy="2511400"/>
          </a:xfrm>
          <a:prstGeom prst="rect">
            <a:avLst/>
          </a:prstGeom>
        </p:spPr>
      </p:pic>
      <p:sp>
        <p:nvSpPr>
          <p:cNvPr id="2" name="Title 1"/>
          <p:cNvSpPr>
            <a:spLocks noGrp="1"/>
          </p:cNvSpPr>
          <p:nvPr>
            <p:ph type="title"/>
          </p:nvPr>
        </p:nvSpPr>
        <p:spPr>
          <a:xfrm>
            <a:off x="718503" y="2236140"/>
            <a:ext cx="8596312" cy="1746580"/>
          </a:xfrm>
        </p:spPr>
        <p:txBody>
          <a:bodyPr/>
          <a:lstStyle/>
          <a:p>
            <a:r>
              <a:rPr lang="en-GB" dirty="0" smtClean="0"/>
              <a:t>EVIS Training Module 8: REDCAP/eCRF Training</a:t>
            </a:r>
            <a:br>
              <a:rPr lang="en-GB" dirty="0" smtClean="0"/>
            </a:br>
            <a:r>
              <a:rPr lang="en-GB" b="1" dirty="0"/>
              <a:t>Version: </a:t>
            </a:r>
            <a:r>
              <a:rPr lang="en-GB" b="1" dirty="0" smtClean="0"/>
              <a:t>5.0 </a:t>
            </a:r>
            <a:r>
              <a:rPr lang="en-GB" b="1" dirty="0" smtClean="0"/>
              <a:t>27.02.2025</a:t>
            </a:r>
            <a:r>
              <a:rPr lang="en-GB" b="1" dirty="0"/>
              <a:t/>
            </a:r>
            <a:br>
              <a:rPr lang="en-GB" b="1" dirty="0"/>
            </a:br>
            <a:r>
              <a:rPr lang="en-GB" dirty="0" smtClean="0"/>
              <a:t/>
            </a:r>
            <a:br>
              <a:rPr lang="en-GB" dirty="0" smtClean="0"/>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718503" y="4078919"/>
            <a:ext cx="10955337" cy="1347375"/>
          </a:xfrm>
        </p:spPr>
        <p:txBody>
          <a:bodyPr/>
          <a:lstStyle/>
          <a:p>
            <a:pPr marL="0" indent="0">
              <a:buNone/>
            </a:pPr>
            <a:endParaRPr lang="en-GB" b="1" dirty="0" smtClean="0"/>
          </a:p>
          <a:p>
            <a:pPr marL="0" indent="0">
              <a:buNone/>
            </a:pPr>
            <a:r>
              <a:rPr lang="en-GB" b="1" dirty="0" smtClean="0">
                <a:solidFill>
                  <a:schemeClr val="accent1"/>
                </a:solidFill>
              </a:rPr>
              <a:t>Study</a:t>
            </a:r>
            <a:r>
              <a:rPr lang="en-GB" b="1" dirty="0">
                <a:solidFill>
                  <a:schemeClr val="accent1"/>
                </a:solidFill>
              </a:rPr>
              <a:t>: </a:t>
            </a:r>
            <a:r>
              <a:rPr lang="en-GB" dirty="0">
                <a:solidFill>
                  <a:schemeClr val="accent1"/>
                </a:solidFill>
              </a:rPr>
              <a:t>EVIS – Early Vasopressors in Sepsis </a:t>
            </a:r>
            <a:r>
              <a:rPr lang="en-GB" dirty="0" smtClean="0">
                <a:solidFill>
                  <a:schemeClr val="accent1"/>
                </a:solidFill>
              </a:rPr>
              <a:t>			</a:t>
            </a:r>
            <a:r>
              <a:rPr lang="en-GB" b="1" dirty="0" smtClean="0">
                <a:solidFill>
                  <a:schemeClr val="accent1"/>
                </a:solidFill>
              </a:rPr>
              <a:t>EudraCT</a:t>
            </a:r>
            <a:r>
              <a:rPr lang="en-GB" b="1" dirty="0">
                <a:solidFill>
                  <a:schemeClr val="accent1"/>
                </a:solidFill>
              </a:rPr>
              <a:t>: </a:t>
            </a:r>
            <a:r>
              <a:rPr lang="en-GB" dirty="0">
                <a:solidFill>
                  <a:schemeClr val="accent1"/>
                </a:solidFill>
              </a:rPr>
              <a:t>2021-006886-39</a:t>
            </a:r>
          </a:p>
          <a:p>
            <a:pPr marL="0" indent="0">
              <a:buNone/>
            </a:pPr>
            <a:r>
              <a:rPr lang="en-GB" b="1" dirty="0">
                <a:solidFill>
                  <a:schemeClr val="accent1"/>
                </a:solidFill>
              </a:rPr>
              <a:t>Chief Investigator: </a:t>
            </a:r>
            <a:r>
              <a:rPr lang="en-GB" dirty="0">
                <a:solidFill>
                  <a:schemeClr val="accent1"/>
                </a:solidFill>
              </a:rPr>
              <a:t>Dr Alasdair Corfield </a:t>
            </a:r>
            <a:r>
              <a:rPr lang="en-GB" dirty="0" smtClean="0">
                <a:solidFill>
                  <a:schemeClr val="accent1"/>
                </a:solidFill>
              </a:rPr>
              <a:t>				</a:t>
            </a:r>
            <a:r>
              <a:rPr lang="en-GB" b="1" dirty="0" smtClean="0">
                <a:solidFill>
                  <a:schemeClr val="accent1"/>
                </a:solidFill>
              </a:rPr>
              <a:t>Sponsor</a:t>
            </a:r>
            <a:r>
              <a:rPr lang="en-GB" b="1" dirty="0">
                <a:solidFill>
                  <a:schemeClr val="accent1"/>
                </a:solidFill>
              </a:rPr>
              <a:t>: </a:t>
            </a:r>
            <a:r>
              <a:rPr lang="en-GB" dirty="0">
                <a:solidFill>
                  <a:schemeClr val="accent1"/>
                </a:solidFill>
              </a:rPr>
              <a:t>NHS Greater Glasgow &amp; Clyde</a:t>
            </a:r>
          </a:p>
        </p:txBody>
      </p:sp>
      <p:pic>
        <p:nvPicPr>
          <p:cNvPr id="6" name="Picture 5"/>
          <p:cNvPicPr>
            <a:picLocks noChangeAspect="1"/>
          </p:cNvPicPr>
          <p:nvPr/>
        </p:nvPicPr>
        <p:blipFill>
          <a:blip r:embed="rId4"/>
          <a:stretch>
            <a:fillRect/>
          </a:stretch>
        </p:blipFill>
        <p:spPr>
          <a:xfrm>
            <a:off x="9314815" y="792566"/>
            <a:ext cx="1903172" cy="1443574"/>
          </a:xfrm>
          <a:prstGeom prst="rect">
            <a:avLst/>
          </a:prstGeom>
        </p:spPr>
      </p:pic>
      <p:pic>
        <p:nvPicPr>
          <p:cNvPr id="7" name="Picture 6"/>
          <p:cNvPicPr>
            <a:picLocks noChangeAspect="1"/>
          </p:cNvPicPr>
          <p:nvPr/>
        </p:nvPicPr>
        <p:blipFill>
          <a:blip r:embed="rId5"/>
          <a:stretch>
            <a:fillRect/>
          </a:stretch>
        </p:blipFill>
        <p:spPr>
          <a:xfrm>
            <a:off x="10557587" y="4837258"/>
            <a:ext cx="1320800" cy="1614640"/>
          </a:xfrm>
          <a:prstGeom prst="rect">
            <a:avLst/>
          </a:prstGeom>
        </p:spPr>
      </p:pic>
      <p:sp>
        <p:nvSpPr>
          <p:cNvPr id="8" name="Content Placeholder 2"/>
          <p:cNvSpPr txBox="1">
            <a:spLocks/>
          </p:cNvSpPr>
          <p:nvPr/>
        </p:nvSpPr>
        <p:spPr bwMode="auto">
          <a:xfrm>
            <a:off x="718503" y="5426294"/>
            <a:ext cx="9634538" cy="75833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b="1" dirty="0">
                <a:solidFill>
                  <a:schemeClr val="tx1"/>
                </a:solidFill>
              </a:rPr>
              <a:t>Warning: This training module is version controlled. Printed or downloaded copies may not be the current version. See www.evis.scot.nhs.uk</a:t>
            </a:r>
            <a:endParaRPr lang="en-GB" b="1" dirty="0" smtClean="0">
              <a:solidFill>
                <a:schemeClr val="tx1"/>
              </a:solidFill>
            </a:endParaRPr>
          </a:p>
        </p:txBody>
      </p:sp>
    </p:spTree>
    <p:extLst>
      <p:ext uri="{BB962C8B-B14F-4D97-AF65-F5344CB8AC3E}">
        <p14:creationId xmlns:p14="http://schemas.microsoft.com/office/powerpoint/2010/main" val="2221506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243590" y="69150"/>
            <a:ext cx="979963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en-GB" altLang="en-US" b="1" u="sng" dirty="0" err="1" smtClean="0">
                <a:latin typeface="Calibri" panose="020F0502020204030204" pitchFamily="34" charset="0"/>
                <a:cs typeface="Calibri" panose="020F0502020204030204" pitchFamily="34" charset="0"/>
              </a:rPr>
              <a:t>eCRF</a:t>
            </a:r>
            <a:r>
              <a:rPr lang="en-GB" altLang="en-US" b="1" u="sng" dirty="0" smtClean="0">
                <a:latin typeface="Calibri" panose="020F0502020204030204" pitchFamily="34" charset="0"/>
                <a:cs typeface="Calibri" panose="020F0502020204030204" pitchFamily="34" charset="0"/>
              </a:rPr>
              <a:t> – </a:t>
            </a:r>
            <a:r>
              <a:rPr lang="en-GB" altLang="en-US" b="1" u="sng" dirty="0" err="1" smtClean="0">
                <a:latin typeface="Calibri" panose="020F0502020204030204" pitchFamily="34" charset="0"/>
                <a:cs typeface="Calibri" panose="020F0502020204030204" pitchFamily="34" charset="0"/>
              </a:rPr>
              <a:t>REDCap</a:t>
            </a:r>
            <a:r>
              <a:rPr lang="en-GB" altLang="en-US" b="1" u="sng" dirty="0" smtClean="0">
                <a:latin typeface="Calibri" panose="020F0502020204030204" pitchFamily="34" charset="0"/>
                <a:cs typeface="Calibri" panose="020F0502020204030204" pitchFamily="34" charset="0"/>
              </a:rPr>
              <a:t> (Pre-Randomisation Checks Cont.)</a:t>
            </a:r>
          </a:p>
        </p:txBody>
      </p:sp>
      <p:sp>
        <p:nvSpPr>
          <p:cNvPr id="8" name="Rectangle 7"/>
          <p:cNvSpPr/>
          <p:nvPr/>
        </p:nvSpPr>
        <p:spPr>
          <a:xfrm>
            <a:off x="546494" y="819931"/>
            <a:ext cx="4123398" cy="5509200"/>
          </a:xfrm>
          <a:prstGeom prst="rect">
            <a:avLst/>
          </a:prstGeom>
          <a:solidFill>
            <a:schemeClr val="accent3">
              <a:lumMod val="60000"/>
              <a:lumOff val="40000"/>
            </a:schemeClr>
          </a:solidFill>
        </p:spPr>
        <p:txBody>
          <a:bodyPr wrap="square">
            <a:spAutoFit/>
          </a:bodyPr>
          <a:lstStyle/>
          <a:p>
            <a:pPr marL="285750" indent="-285750">
              <a:buFont typeface="Arial" panose="020B0604020202020204" pitchFamily="34" charset="0"/>
              <a:buChar char="•"/>
            </a:pPr>
            <a:r>
              <a:rPr lang="en-GB" sz="1600" dirty="0"/>
              <a:t>The </a:t>
            </a:r>
            <a:r>
              <a:rPr lang="en-GB" sz="1600" dirty="0" err="1"/>
              <a:t>eCRF</a:t>
            </a:r>
            <a:r>
              <a:rPr lang="en-GB" sz="1600" dirty="0"/>
              <a:t> will allow you to proceed with randomisation if the lactate result is LESS than 4 hours old. </a:t>
            </a:r>
          </a:p>
          <a:p>
            <a:pPr marL="285750" indent="-285750">
              <a:buFont typeface="Arial" panose="020B0604020202020204" pitchFamily="34" charset="0"/>
              <a:buChar char="•"/>
            </a:pPr>
            <a:r>
              <a:rPr lang="en-GB" sz="1600" dirty="0"/>
              <a:t>If GREATER than 4 hours old, you must confirm whether the clinical status of the patient has improved or not. If they have NOT improved, then you can proceed to randomisation with the lactate measurement already collected. </a:t>
            </a:r>
          </a:p>
          <a:p>
            <a:pPr marL="285750" indent="-285750">
              <a:buFont typeface="Arial" panose="020B0604020202020204" pitchFamily="34" charset="0"/>
              <a:buChar char="•"/>
            </a:pPr>
            <a:r>
              <a:rPr lang="en-GB" sz="1600" dirty="0"/>
              <a:t>If the patient has improved, then the </a:t>
            </a:r>
            <a:r>
              <a:rPr lang="en-GB" sz="1600" dirty="0" err="1"/>
              <a:t>eCRF</a:t>
            </a:r>
            <a:r>
              <a:rPr lang="en-GB" sz="1600" dirty="0"/>
              <a:t> will block off all future pages as well as your ability to randomise the patient. This will be the case until the lactate has been re-measured. </a:t>
            </a:r>
          </a:p>
          <a:p>
            <a:pPr marL="285750" indent="-285750">
              <a:buFont typeface="Arial" panose="020B0604020202020204" pitchFamily="34" charset="0"/>
              <a:buChar char="•"/>
            </a:pPr>
            <a:r>
              <a:rPr lang="en-GB" sz="1600" dirty="0"/>
              <a:t>If you need to re-test the patient's lactate do not save the Pre-Randomisation Checks page until the re-test is complete and the new lactate measurement is recorded. Based on this measurement, the patient will then either be eligible or not. </a:t>
            </a:r>
          </a:p>
        </p:txBody>
      </p:sp>
      <p:pic>
        <p:nvPicPr>
          <p:cNvPr id="3" name="Content Placeholder 2"/>
          <p:cNvPicPr>
            <a:picLocks noGrp="1" noChangeAspect="1"/>
          </p:cNvPicPr>
          <p:nvPr>
            <p:ph idx="1"/>
          </p:nvPr>
        </p:nvPicPr>
        <p:blipFill>
          <a:blip r:embed="rId3"/>
          <a:stretch>
            <a:fillRect/>
          </a:stretch>
        </p:blipFill>
        <p:spPr>
          <a:xfrm>
            <a:off x="5124282" y="804820"/>
            <a:ext cx="6810004" cy="4600136"/>
          </a:xfrm>
          <a:prstGeom prst="rect">
            <a:avLst/>
          </a:prstGeom>
        </p:spPr>
      </p:pic>
      <p:pic>
        <p:nvPicPr>
          <p:cNvPr id="2" name="Picture 1"/>
          <p:cNvPicPr>
            <a:picLocks noChangeAspect="1"/>
          </p:cNvPicPr>
          <p:nvPr/>
        </p:nvPicPr>
        <p:blipFill>
          <a:blip r:embed="rId4"/>
          <a:stretch>
            <a:fillRect/>
          </a:stretch>
        </p:blipFill>
        <p:spPr>
          <a:xfrm>
            <a:off x="5349156" y="5404956"/>
            <a:ext cx="6585130" cy="1434748"/>
          </a:xfrm>
          <a:prstGeom prst="rect">
            <a:avLst/>
          </a:prstGeom>
        </p:spPr>
      </p:pic>
    </p:spTree>
    <p:extLst>
      <p:ext uri="{BB962C8B-B14F-4D97-AF65-F5344CB8AC3E}">
        <p14:creationId xmlns:p14="http://schemas.microsoft.com/office/powerpoint/2010/main" val="26349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82725" y="461963"/>
            <a:ext cx="8596313" cy="1320800"/>
          </a:xfrm>
        </p:spPr>
        <p:txBody>
          <a:bodyPr/>
          <a:lstStyle/>
          <a:p>
            <a:pPr algn="ctr"/>
            <a:r>
              <a:rPr lang="en-GB" altLang="en-US" b="1" u="sng" dirty="0" err="1" smtClean="0"/>
              <a:t>eCRF</a:t>
            </a:r>
            <a:r>
              <a:rPr lang="en-GB" altLang="en-US" b="1" u="sng" dirty="0" smtClean="0"/>
              <a:t> – </a:t>
            </a:r>
            <a:r>
              <a:rPr lang="en-GB" altLang="en-US" b="1" u="sng" dirty="0" err="1" smtClean="0"/>
              <a:t>REDCap</a:t>
            </a:r>
            <a:r>
              <a:rPr lang="en-GB" altLang="en-US" b="1" u="sng" dirty="0" smtClean="0"/>
              <a:t> (Randomisation)</a:t>
            </a:r>
          </a:p>
        </p:txBody>
      </p:sp>
      <p:pic>
        <p:nvPicPr>
          <p:cNvPr id="31747"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10138" y="1308100"/>
            <a:ext cx="4930775" cy="2549525"/>
          </a:xfrm>
        </p:spPr>
      </p:pic>
      <p:pic>
        <p:nvPicPr>
          <p:cNvPr id="3174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79038" y="2652713"/>
            <a:ext cx="18542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0138" y="3857625"/>
            <a:ext cx="5022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39813" y="1782763"/>
            <a:ext cx="3497262" cy="4401205"/>
          </a:xfrm>
          <a:prstGeom prst="rect">
            <a:avLst/>
          </a:prstGeom>
          <a:solidFill>
            <a:schemeClr val="accent5"/>
          </a:solidFill>
        </p:spPr>
        <p:txBody>
          <a:bodyPr>
            <a:spAutoFit/>
          </a:bodyPr>
          <a:lstStyle/>
          <a:p>
            <a:pPr marL="342900" indent="-342900" eaLnBrk="0" fontAlgn="base" hangingPunct="0">
              <a:spcBef>
                <a:spcPct val="0"/>
              </a:spcBef>
              <a:spcAft>
                <a:spcPct val="0"/>
              </a:spcAft>
              <a:buFont typeface="Arial" panose="020B0604020202020204" pitchFamily="34" charset="0"/>
              <a:buChar char="•"/>
              <a:defRPr/>
            </a:pPr>
            <a:r>
              <a:rPr lang="en-GB" sz="2000" dirty="0">
                <a:solidFill>
                  <a:prstClr val="black"/>
                </a:solidFill>
              </a:rPr>
              <a:t>Once the “Pre-Randomisation Checks” and “Randomisation Confirmation” pages have been completed, then REDCAP will proceed to randomising the patient. </a:t>
            </a:r>
            <a:endParaRPr lang="en-GB" sz="2000" dirty="0" smtClean="0">
              <a:solidFill>
                <a:prstClr val="black"/>
              </a:solidFill>
            </a:endParaRPr>
          </a:p>
          <a:p>
            <a:pPr eaLnBrk="0" fontAlgn="base" hangingPunct="0">
              <a:spcBef>
                <a:spcPct val="0"/>
              </a:spcBef>
              <a:spcAft>
                <a:spcPct val="0"/>
              </a:spcAft>
              <a:defRPr/>
            </a:pPr>
            <a:endParaRPr lang="en-GB" sz="2000" dirty="0">
              <a:solidFill>
                <a:prstClr val="black"/>
              </a:solidFill>
            </a:endParaRPr>
          </a:p>
          <a:p>
            <a:pPr marL="342900" indent="-342900" eaLnBrk="0" fontAlgn="base" hangingPunct="0">
              <a:spcBef>
                <a:spcPct val="0"/>
              </a:spcBef>
              <a:spcAft>
                <a:spcPct val="0"/>
              </a:spcAft>
              <a:buFont typeface="Arial" panose="020B0604020202020204" pitchFamily="34" charset="0"/>
              <a:buChar char="•"/>
              <a:defRPr/>
            </a:pPr>
            <a:r>
              <a:rPr lang="en-GB" sz="2000" dirty="0">
                <a:solidFill>
                  <a:prstClr val="black"/>
                </a:solidFill>
              </a:rPr>
              <a:t>The “Treatment Allocation” </a:t>
            </a:r>
            <a:r>
              <a:rPr lang="en-GB" sz="2000" dirty="0" smtClean="0">
                <a:solidFill>
                  <a:prstClr val="black"/>
                </a:solidFill>
              </a:rPr>
              <a:t>page </a:t>
            </a:r>
            <a:r>
              <a:rPr lang="en-GB" sz="2000" dirty="0">
                <a:solidFill>
                  <a:prstClr val="black"/>
                </a:solidFill>
              </a:rPr>
              <a:t>will produce a result of which arm the patient has been randomised to as can be seen.</a:t>
            </a:r>
          </a:p>
        </p:txBody>
      </p:sp>
    </p:spTree>
    <p:extLst>
      <p:ext uri="{BB962C8B-B14F-4D97-AF65-F5344CB8AC3E}">
        <p14:creationId xmlns:p14="http://schemas.microsoft.com/office/powerpoint/2010/main" val="3892845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35063" y="269875"/>
            <a:ext cx="8596312" cy="1320800"/>
          </a:xfrm>
        </p:spPr>
        <p:txBody>
          <a:bodyPr/>
          <a:lstStyle/>
          <a:p>
            <a:pPr algn="ctr"/>
            <a:r>
              <a:rPr lang="en-GB" altLang="en-US" b="1" u="sng" dirty="0" err="1" smtClean="0"/>
              <a:t>eCRF</a:t>
            </a:r>
            <a:r>
              <a:rPr lang="en-GB" altLang="en-US" b="1" u="sng" dirty="0" smtClean="0"/>
              <a:t> – </a:t>
            </a:r>
            <a:r>
              <a:rPr lang="en-GB" altLang="en-US" b="1" u="sng" dirty="0" err="1" smtClean="0"/>
              <a:t>REDCap</a:t>
            </a:r>
            <a:r>
              <a:rPr lang="en-GB" altLang="en-US" b="1" u="sng" dirty="0" smtClean="0"/>
              <a:t> (Consent)</a:t>
            </a:r>
          </a:p>
        </p:txBody>
      </p:sp>
      <p:sp>
        <p:nvSpPr>
          <p:cNvPr id="2" name="TextBox 1"/>
          <p:cNvSpPr txBox="1"/>
          <p:nvPr/>
        </p:nvSpPr>
        <p:spPr>
          <a:xfrm>
            <a:off x="392113" y="1087438"/>
            <a:ext cx="5041900" cy="4801314"/>
          </a:xfrm>
          <a:prstGeom prst="rect">
            <a:avLst/>
          </a:prstGeom>
          <a:solidFill>
            <a:schemeClr val="accent5"/>
          </a:solidFill>
        </p:spPr>
        <p:txBody>
          <a:bodyPr>
            <a:spAutoFit/>
          </a:bodyPr>
          <a:lstStyle/>
          <a:p>
            <a:pPr marL="285750" indent="-285750" eaLnBrk="0" fontAlgn="base" hangingPunct="0">
              <a:spcBef>
                <a:spcPct val="0"/>
              </a:spcBef>
              <a:spcAft>
                <a:spcPct val="0"/>
              </a:spcAft>
              <a:buFont typeface="Wingdings" panose="05000000000000000000" pitchFamily="2" charset="2"/>
              <a:buChar char="Ø"/>
              <a:defRPr/>
            </a:pPr>
            <a:r>
              <a:rPr lang="en-GB" sz="1600" dirty="0">
                <a:solidFill>
                  <a:prstClr val="black"/>
                </a:solidFill>
              </a:rPr>
              <a:t>Within the “Eligibility Confirmation</a:t>
            </a:r>
            <a:r>
              <a:rPr lang="en-GB" sz="1600" dirty="0" smtClean="0">
                <a:solidFill>
                  <a:prstClr val="black"/>
                </a:solidFill>
              </a:rPr>
              <a:t>” page there is a consent check, to confirm that informed consent has taken place, as well as which type of consent was obtained. </a:t>
            </a:r>
          </a:p>
          <a:p>
            <a:pPr eaLnBrk="0" fontAlgn="base" hangingPunct="0">
              <a:spcBef>
                <a:spcPct val="0"/>
              </a:spcBef>
              <a:spcAft>
                <a:spcPct val="0"/>
              </a:spcAft>
              <a:defRPr/>
            </a:pPr>
            <a:endParaRPr lang="en-GB" sz="1600" dirty="0">
              <a:solidFill>
                <a:prstClr val="black"/>
              </a:solidFill>
            </a:endParaRPr>
          </a:p>
          <a:p>
            <a:pPr marL="285750" indent="-285750" eaLnBrk="0" fontAlgn="base" hangingPunct="0">
              <a:spcBef>
                <a:spcPct val="0"/>
              </a:spcBef>
              <a:spcAft>
                <a:spcPct val="0"/>
              </a:spcAft>
              <a:buFont typeface="Wingdings" panose="05000000000000000000" pitchFamily="2" charset="2"/>
              <a:buChar char="Ø"/>
              <a:defRPr/>
            </a:pPr>
            <a:r>
              <a:rPr lang="en-GB" sz="1600" dirty="0">
                <a:solidFill>
                  <a:prstClr val="black"/>
                </a:solidFill>
              </a:rPr>
              <a:t>Informed Consent should always be sought from the participant as soon as they regain </a:t>
            </a:r>
            <a:r>
              <a:rPr lang="en-GB" sz="1600" dirty="0" smtClean="0">
                <a:solidFill>
                  <a:prstClr val="black"/>
                </a:solidFill>
              </a:rPr>
              <a:t>capacity. For </a:t>
            </a:r>
            <a:r>
              <a:rPr lang="en-GB" sz="1600" dirty="0">
                <a:solidFill>
                  <a:prstClr val="black"/>
                </a:solidFill>
              </a:rPr>
              <a:t>example if a Personal Legal Representative consents on behalf of the patient, once the patient has regained capacity Informed Consent should be sought directly from the patient themselves</a:t>
            </a:r>
            <a:r>
              <a:rPr lang="en-GB" sz="1600" dirty="0" smtClean="0">
                <a:solidFill>
                  <a:prstClr val="black"/>
                </a:solidFill>
              </a:rPr>
              <a:t>.</a:t>
            </a:r>
            <a:endParaRPr lang="en-GB" sz="1600" dirty="0">
              <a:solidFill>
                <a:prstClr val="black"/>
              </a:solidFill>
            </a:endParaRPr>
          </a:p>
          <a:p>
            <a:pPr marL="285750" indent="-285750" eaLnBrk="0" fontAlgn="base" hangingPunct="0">
              <a:spcBef>
                <a:spcPct val="0"/>
              </a:spcBef>
              <a:spcAft>
                <a:spcPct val="0"/>
              </a:spcAft>
              <a:buFont typeface="Wingdings" panose="05000000000000000000" pitchFamily="2" charset="2"/>
              <a:buChar char="Ø"/>
              <a:defRPr/>
            </a:pPr>
            <a:endParaRPr lang="en-GB" sz="1600" dirty="0">
              <a:solidFill>
                <a:prstClr val="black"/>
              </a:solidFill>
            </a:endParaRPr>
          </a:p>
          <a:p>
            <a:pPr marL="285750" indent="-285750" eaLnBrk="0" fontAlgn="base" hangingPunct="0">
              <a:spcBef>
                <a:spcPct val="0"/>
              </a:spcBef>
              <a:spcAft>
                <a:spcPct val="0"/>
              </a:spcAft>
              <a:buFont typeface="Wingdings" panose="05000000000000000000" pitchFamily="2" charset="2"/>
              <a:buChar char="Ø"/>
              <a:defRPr/>
            </a:pPr>
            <a:r>
              <a:rPr lang="en-GB" sz="1600" dirty="0">
                <a:solidFill>
                  <a:prstClr val="black"/>
                </a:solidFill>
              </a:rPr>
              <a:t>Where deferred consent is used (which is only available for sites in England and Wales &amp; not currently an option in Scotland), consent should be sought from the participants personal or professional representative as soon as possible. </a:t>
            </a:r>
          </a:p>
          <a:p>
            <a:pPr marL="285750" indent="-285750" eaLnBrk="0" fontAlgn="base" hangingPunct="0">
              <a:spcBef>
                <a:spcPct val="0"/>
              </a:spcBef>
              <a:spcAft>
                <a:spcPct val="0"/>
              </a:spcAft>
              <a:buFont typeface="Wingdings" panose="05000000000000000000" pitchFamily="2" charset="2"/>
              <a:buChar char="Ø"/>
              <a:defRPr/>
            </a:pPr>
            <a:endParaRPr lang="en-GB" sz="1600" dirty="0">
              <a:solidFill>
                <a:prstClr val="black"/>
              </a:solidFill>
            </a:endParaRPr>
          </a:p>
        </p:txBody>
      </p:sp>
      <p:sp>
        <p:nvSpPr>
          <p:cNvPr id="29702" name="TextBox 2"/>
          <p:cNvSpPr txBox="1">
            <a:spLocks noChangeArrowheads="1"/>
          </p:cNvSpPr>
          <p:nvPr/>
        </p:nvSpPr>
        <p:spPr bwMode="auto">
          <a:xfrm>
            <a:off x="503238" y="6005830"/>
            <a:ext cx="6194425" cy="5847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FontTx/>
              <a:buNone/>
            </a:pPr>
            <a:r>
              <a:rPr lang="en-GB" altLang="en-US" sz="1600" i="1" dirty="0">
                <a:solidFill>
                  <a:prstClr val="black"/>
                </a:solidFill>
              </a:rPr>
              <a:t>A copy of the consent form should be uploaded directly onto </a:t>
            </a:r>
            <a:r>
              <a:rPr lang="en-GB" altLang="en-US" sz="1600" i="1" dirty="0" err="1">
                <a:solidFill>
                  <a:prstClr val="black"/>
                </a:solidFill>
              </a:rPr>
              <a:t>REDCap</a:t>
            </a:r>
            <a:r>
              <a:rPr lang="en-GB" altLang="en-US" sz="1600" i="1" dirty="0">
                <a:solidFill>
                  <a:prstClr val="black"/>
                </a:solidFill>
              </a:rPr>
              <a:t> via the consent upload page</a:t>
            </a:r>
            <a:r>
              <a:rPr lang="en-GB" altLang="en-US" sz="1600" i="1" dirty="0" smtClean="0">
                <a:solidFill>
                  <a:prstClr val="black"/>
                </a:solidFill>
              </a:rPr>
              <a:t>.</a:t>
            </a:r>
            <a:endParaRPr lang="en-GB" altLang="en-US" sz="1600" i="1" dirty="0">
              <a:solidFill>
                <a:prstClr val="black"/>
              </a:solidFill>
            </a:endParaRPr>
          </a:p>
        </p:txBody>
      </p:sp>
      <p:pic>
        <p:nvPicPr>
          <p:cNvPr id="5" name="Content Placeholder 4"/>
          <p:cNvPicPr>
            <a:picLocks noGrp="1" noChangeAspect="1"/>
          </p:cNvPicPr>
          <p:nvPr>
            <p:ph idx="1"/>
          </p:nvPr>
        </p:nvPicPr>
        <p:blipFill>
          <a:blip r:embed="rId3"/>
          <a:stretch>
            <a:fillRect/>
          </a:stretch>
        </p:blipFill>
        <p:spPr>
          <a:xfrm>
            <a:off x="6928150" y="4611454"/>
            <a:ext cx="4187670" cy="2246546"/>
          </a:xfrm>
          <a:prstGeom prst="rect">
            <a:avLst/>
          </a:prstGeom>
        </p:spPr>
      </p:pic>
      <p:pic>
        <p:nvPicPr>
          <p:cNvPr id="4" name="Picture 3"/>
          <p:cNvPicPr>
            <a:picLocks noChangeAspect="1"/>
          </p:cNvPicPr>
          <p:nvPr/>
        </p:nvPicPr>
        <p:blipFill>
          <a:blip r:embed="rId4"/>
          <a:stretch>
            <a:fillRect/>
          </a:stretch>
        </p:blipFill>
        <p:spPr>
          <a:xfrm>
            <a:off x="5955002" y="930275"/>
            <a:ext cx="5160818" cy="3681179"/>
          </a:xfrm>
          <a:prstGeom prst="rect">
            <a:avLst/>
          </a:prstGeom>
        </p:spPr>
      </p:pic>
    </p:spTree>
    <p:extLst>
      <p:ext uri="{BB962C8B-B14F-4D97-AF65-F5344CB8AC3E}">
        <p14:creationId xmlns:p14="http://schemas.microsoft.com/office/powerpoint/2010/main" val="3726742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a:xfrm>
            <a:off x="1409700" y="257175"/>
            <a:ext cx="10117282" cy="1320800"/>
          </a:xfrm>
        </p:spPr>
        <p:txBody>
          <a:bodyPr/>
          <a:lstStyle/>
          <a:p>
            <a:pPr algn="ctr" eaLnBrk="1" hangingPunct="1"/>
            <a:r>
              <a:rPr lang="en-GB" altLang="en-US" b="1" u="sng" dirty="0" err="1" smtClean="0">
                <a:latin typeface="Calibri" panose="020F0502020204030204" pitchFamily="34" charset="0"/>
                <a:cs typeface="Calibri" panose="020F0502020204030204" pitchFamily="34" charset="0"/>
              </a:rPr>
              <a:t>eCRF</a:t>
            </a:r>
            <a:r>
              <a:rPr lang="en-GB" altLang="en-US" b="1" u="sng" dirty="0" smtClean="0">
                <a:latin typeface="Calibri" panose="020F0502020204030204" pitchFamily="34" charset="0"/>
                <a:cs typeface="Calibri" panose="020F0502020204030204" pitchFamily="34" charset="0"/>
              </a:rPr>
              <a:t> – </a:t>
            </a:r>
            <a:r>
              <a:rPr lang="en-GB" altLang="en-US" b="1" u="sng" dirty="0" err="1" smtClean="0">
                <a:latin typeface="Calibri" panose="020F0502020204030204" pitchFamily="34" charset="0"/>
                <a:cs typeface="Calibri" panose="020F0502020204030204" pitchFamily="34" charset="0"/>
              </a:rPr>
              <a:t>REDCap</a:t>
            </a:r>
            <a:r>
              <a:rPr lang="en-GB" altLang="en-US" b="1" u="sng" dirty="0" smtClean="0">
                <a:latin typeface="Calibri" panose="020F0502020204030204" pitchFamily="34" charset="0"/>
                <a:cs typeface="Calibri" panose="020F0502020204030204" pitchFamily="34" charset="0"/>
              </a:rPr>
              <a:t> (Infusion </a:t>
            </a:r>
            <a:r>
              <a:rPr lang="en-GB" altLang="en-US" b="1" u="sng" dirty="0" err="1" smtClean="0">
                <a:latin typeface="Calibri" panose="020F0502020204030204" pitchFamily="34" charset="0"/>
                <a:cs typeface="Calibri" panose="020F0502020204030204" pitchFamily="34" charset="0"/>
              </a:rPr>
              <a:t>eCRF</a:t>
            </a:r>
            <a:r>
              <a:rPr lang="en-GB" altLang="en-US" b="1" u="sng" dirty="0" smtClean="0">
                <a:latin typeface="Calibri" panose="020F0502020204030204" pitchFamily="34" charset="0"/>
                <a:cs typeface="Calibri" panose="020F0502020204030204" pitchFamily="34" charset="0"/>
              </a:rPr>
              <a:t> – Intervention Arm)</a:t>
            </a:r>
          </a:p>
        </p:txBody>
      </p:sp>
      <p:sp>
        <p:nvSpPr>
          <p:cNvPr id="2" name="TextBox 1"/>
          <p:cNvSpPr txBox="1"/>
          <p:nvPr/>
        </p:nvSpPr>
        <p:spPr>
          <a:xfrm>
            <a:off x="319736" y="889866"/>
            <a:ext cx="6597146" cy="5632311"/>
          </a:xfrm>
          <a:prstGeom prst="rect">
            <a:avLst/>
          </a:prstGeom>
          <a:solidFill>
            <a:schemeClr val="accent5"/>
          </a:solidFill>
        </p:spPr>
        <p:txBody>
          <a:bodyPr wrap="square">
            <a:spAutoFit/>
          </a:bodyPr>
          <a:lstStyle/>
          <a:p>
            <a:pPr marL="342900" indent="-342900" eaLnBrk="0" fontAlgn="base" hangingPunct="0">
              <a:spcBef>
                <a:spcPct val="0"/>
              </a:spcBef>
              <a:spcAft>
                <a:spcPct val="0"/>
              </a:spcAft>
              <a:buFont typeface="Arial" panose="020B0604020202020204" pitchFamily="34" charset="0"/>
              <a:buChar char="•"/>
              <a:defRPr/>
            </a:pPr>
            <a:r>
              <a:rPr lang="en-GB" dirty="0">
                <a:solidFill>
                  <a:prstClr val="black"/>
                </a:solidFill>
              </a:rPr>
              <a:t>For participants randomised to the intervention arm, the “Intervention (Peripheral vasopressor) arm” page provides space to enter details on the peripheral infusion. </a:t>
            </a:r>
          </a:p>
          <a:p>
            <a:pPr marL="342900" indent="-342900" eaLnBrk="0" fontAlgn="base" hangingPunct="0">
              <a:spcBef>
                <a:spcPct val="0"/>
              </a:spcBef>
              <a:spcAft>
                <a:spcPct val="0"/>
              </a:spcAft>
              <a:buFont typeface="Arial" panose="020B0604020202020204" pitchFamily="34" charset="0"/>
              <a:buChar char="•"/>
              <a:defRPr/>
            </a:pPr>
            <a:r>
              <a:rPr lang="en-GB" dirty="0">
                <a:solidFill>
                  <a:prstClr val="black"/>
                </a:solidFill>
              </a:rPr>
              <a:t>This page is automatically blocked off for patients randomised to the standard care arm. </a:t>
            </a:r>
          </a:p>
          <a:p>
            <a:pPr marL="342900" indent="-342900" eaLnBrk="0" fontAlgn="base" hangingPunct="0">
              <a:spcBef>
                <a:spcPct val="0"/>
              </a:spcBef>
              <a:spcAft>
                <a:spcPct val="0"/>
              </a:spcAft>
              <a:buFont typeface="Arial" panose="020B0604020202020204" pitchFamily="34" charset="0"/>
              <a:buChar char="•"/>
              <a:defRPr/>
            </a:pPr>
            <a:r>
              <a:rPr lang="en-GB" dirty="0">
                <a:solidFill>
                  <a:prstClr val="black"/>
                </a:solidFill>
              </a:rPr>
              <a:t>The page includes space to record</a:t>
            </a:r>
            <a:r>
              <a:rPr lang="en-GB" dirty="0" smtClean="0">
                <a:solidFill>
                  <a:prstClr val="black"/>
                </a:solidFill>
              </a:rPr>
              <a:t>;</a:t>
            </a:r>
            <a:endParaRPr lang="en-GB" dirty="0">
              <a:solidFill>
                <a:prstClr val="black"/>
              </a:solidFill>
            </a:endParaRPr>
          </a:p>
          <a:p>
            <a:pPr marL="342900" indent="-342900" eaLnBrk="0" fontAlgn="base" hangingPunct="0">
              <a:spcBef>
                <a:spcPct val="0"/>
              </a:spcBef>
              <a:spcAft>
                <a:spcPct val="0"/>
              </a:spcAft>
              <a:buFont typeface="Arial" panose="020B0604020202020204" pitchFamily="34" charset="0"/>
              <a:buChar char="•"/>
              <a:defRPr/>
            </a:pPr>
            <a:r>
              <a:rPr lang="en-GB" dirty="0">
                <a:solidFill>
                  <a:prstClr val="black"/>
                </a:solidFill>
              </a:rPr>
              <a:t>Date &amp; time the infusion was started and/or changed rate. </a:t>
            </a:r>
          </a:p>
          <a:p>
            <a:pPr marL="342900" indent="-342900" eaLnBrk="0" fontAlgn="base" hangingPunct="0">
              <a:spcBef>
                <a:spcPct val="0"/>
              </a:spcBef>
              <a:spcAft>
                <a:spcPct val="0"/>
              </a:spcAft>
              <a:buFont typeface="Arial" panose="020B0604020202020204" pitchFamily="34" charset="0"/>
              <a:buChar char="•"/>
              <a:defRPr/>
            </a:pPr>
            <a:r>
              <a:rPr lang="en-GB" dirty="0">
                <a:solidFill>
                  <a:prstClr val="black"/>
                </a:solidFill>
              </a:rPr>
              <a:t>Rate of infusion</a:t>
            </a:r>
          </a:p>
          <a:p>
            <a:pPr marL="342900" indent="-342900" eaLnBrk="0" fontAlgn="base" hangingPunct="0">
              <a:spcBef>
                <a:spcPct val="0"/>
              </a:spcBef>
              <a:spcAft>
                <a:spcPct val="0"/>
              </a:spcAft>
              <a:buFont typeface="Arial" panose="020B0604020202020204" pitchFamily="34" charset="0"/>
              <a:buChar char="•"/>
              <a:defRPr/>
            </a:pPr>
            <a:r>
              <a:rPr lang="en-GB" dirty="0">
                <a:solidFill>
                  <a:prstClr val="black"/>
                </a:solidFill>
              </a:rPr>
              <a:t>If the infusion or infusion rate changed i.e. stopped, increased in rate or decreased in rate. </a:t>
            </a:r>
            <a:endParaRPr lang="en-GB" dirty="0" smtClean="0">
              <a:solidFill>
                <a:prstClr val="black"/>
              </a:solidFill>
            </a:endParaRPr>
          </a:p>
          <a:p>
            <a:pPr marL="342900" indent="-342900" eaLnBrk="0" fontAlgn="base" hangingPunct="0">
              <a:spcBef>
                <a:spcPct val="0"/>
              </a:spcBef>
              <a:spcAft>
                <a:spcPct val="0"/>
              </a:spcAft>
              <a:buFont typeface="Arial" panose="020B0604020202020204" pitchFamily="34" charset="0"/>
              <a:buChar char="•"/>
              <a:defRPr/>
            </a:pPr>
            <a:r>
              <a:rPr lang="en-GB" dirty="0">
                <a:solidFill>
                  <a:prstClr val="black"/>
                </a:solidFill>
              </a:rPr>
              <a:t>If the infusion is stopped, decreased or increased in rate, then please complete this page. A new page should be completed for each occurrence using the “Save and go to new instance” option. </a:t>
            </a:r>
          </a:p>
          <a:p>
            <a:pPr marL="342900" indent="-342900" eaLnBrk="0" fontAlgn="base" hangingPunct="0">
              <a:spcBef>
                <a:spcPct val="0"/>
              </a:spcBef>
              <a:spcAft>
                <a:spcPct val="0"/>
              </a:spcAft>
              <a:buFont typeface="Arial" panose="020B0604020202020204" pitchFamily="34" charset="0"/>
              <a:buChar char="•"/>
              <a:defRPr/>
            </a:pPr>
            <a:r>
              <a:rPr lang="en-GB" dirty="0">
                <a:solidFill>
                  <a:prstClr val="black"/>
                </a:solidFill>
              </a:rPr>
              <a:t>If the infusion is stopped then the page requests the date and time it was stopped as well as the reason. If IMP administration begins again after a ‘stop’ is recorded then again record the details of this using ‘Save and go to new instance’. The page can be used and saved an unlimited number of times. </a:t>
            </a:r>
          </a:p>
        </p:txBody>
      </p:sp>
      <p:pic>
        <p:nvPicPr>
          <p:cNvPr id="6" name="Content Placeholder 5"/>
          <p:cNvPicPr>
            <a:picLocks noGrp="1" noChangeAspect="1"/>
          </p:cNvPicPr>
          <p:nvPr>
            <p:ph idx="1"/>
          </p:nvPr>
        </p:nvPicPr>
        <p:blipFill>
          <a:blip r:embed="rId3"/>
          <a:stretch>
            <a:fillRect/>
          </a:stretch>
        </p:blipFill>
        <p:spPr>
          <a:xfrm>
            <a:off x="7230125" y="4306915"/>
            <a:ext cx="4351626" cy="2142970"/>
          </a:xfrm>
          <a:prstGeom prst="rect">
            <a:avLst/>
          </a:prstGeom>
        </p:spPr>
      </p:pic>
      <p:pic>
        <p:nvPicPr>
          <p:cNvPr id="5" name="Picture 4"/>
          <p:cNvPicPr>
            <a:picLocks noChangeAspect="1"/>
          </p:cNvPicPr>
          <p:nvPr/>
        </p:nvPicPr>
        <p:blipFill>
          <a:blip r:embed="rId4"/>
          <a:stretch>
            <a:fillRect/>
          </a:stretch>
        </p:blipFill>
        <p:spPr>
          <a:xfrm>
            <a:off x="7175356" y="889866"/>
            <a:ext cx="4351626" cy="3417049"/>
          </a:xfrm>
          <a:prstGeom prst="rect">
            <a:avLst/>
          </a:prstGeom>
        </p:spPr>
      </p:pic>
    </p:spTree>
    <p:extLst>
      <p:ext uri="{BB962C8B-B14F-4D97-AF65-F5344CB8AC3E}">
        <p14:creationId xmlns:p14="http://schemas.microsoft.com/office/powerpoint/2010/main" val="2646106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447395" y="858044"/>
            <a:ext cx="4479925" cy="1992312"/>
          </a:xfrm>
        </p:spPr>
      </p:pic>
      <p:sp>
        <p:nvSpPr>
          <p:cNvPr id="33795" name="Title 1"/>
          <p:cNvSpPr>
            <a:spLocks noGrp="1"/>
          </p:cNvSpPr>
          <p:nvPr>
            <p:ph type="title"/>
          </p:nvPr>
        </p:nvSpPr>
        <p:spPr>
          <a:xfrm>
            <a:off x="1579563" y="288925"/>
            <a:ext cx="8594725" cy="1320800"/>
          </a:xfrm>
        </p:spPr>
        <p:txBody>
          <a:bodyPr/>
          <a:lstStyle/>
          <a:p>
            <a:pPr algn="ctr" eaLnBrk="1" hangingPunct="1"/>
            <a:r>
              <a:rPr lang="en-GB" altLang="en-US" b="1" u="sng" dirty="0" err="1" smtClean="0">
                <a:latin typeface="Calibri" panose="020F0502020204030204" pitchFamily="34" charset="0"/>
                <a:cs typeface="Calibri" panose="020F0502020204030204" pitchFamily="34" charset="0"/>
              </a:rPr>
              <a:t>eCRF</a:t>
            </a:r>
            <a:r>
              <a:rPr lang="en-GB" altLang="en-US" b="1" u="sng" dirty="0" smtClean="0">
                <a:latin typeface="Calibri" panose="020F0502020204030204" pitchFamily="34" charset="0"/>
                <a:cs typeface="Calibri" panose="020F0502020204030204" pitchFamily="34" charset="0"/>
              </a:rPr>
              <a:t> – </a:t>
            </a:r>
            <a:r>
              <a:rPr lang="en-GB" altLang="en-US" b="1" u="sng" dirty="0" err="1" smtClean="0">
                <a:latin typeface="Calibri" panose="020F0502020204030204" pitchFamily="34" charset="0"/>
                <a:cs typeface="Calibri" panose="020F0502020204030204" pitchFamily="34" charset="0"/>
              </a:rPr>
              <a:t>REDCap</a:t>
            </a:r>
            <a:r>
              <a:rPr lang="en-GB" altLang="en-US" b="1" u="sng" dirty="0" smtClean="0">
                <a:latin typeface="Calibri" panose="020F0502020204030204" pitchFamily="34" charset="0"/>
                <a:cs typeface="Calibri" panose="020F0502020204030204" pitchFamily="34" charset="0"/>
              </a:rPr>
              <a:t> (Adverse Event)</a:t>
            </a:r>
          </a:p>
        </p:txBody>
      </p:sp>
      <p:pic>
        <p:nvPicPr>
          <p:cNvPr id="3379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0600" y="2711946"/>
            <a:ext cx="4652963"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9144" y="5839096"/>
            <a:ext cx="2536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2625" y="1064915"/>
            <a:ext cx="6764770" cy="5355312"/>
          </a:xfrm>
          <a:prstGeom prst="rect">
            <a:avLst/>
          </a:prstGeom>
          <a:solidFill>
            <a:schemeClr val="accent5"/>
          </a:solidFill>
        </p:spPr>
        <p:txBody>
          <a:bodyPr wrap="square">
            <a:spAutoFit/>
          </a:bodyPr>
          <a:lstStyle/>
          <a:p>
            <a:pPr marL="285750" indent="-285750" eaLnBrk="0" fontAlgn="base" hangingPunct="0">
              <a:spcBef>
                <a:spcPct val="0"/>
              </a:spcBef>
              <a:spcAft>
                <a:spcPct val="0"/>
              </a:spcAft>
              <a:buFont typeface="Arial" panose="020B0604020202020204" pitchFamily="34" charset="0"/>
              <a:buChar char="•"/>
              <a:defRPr/>
            </a:pPr>
            <a:r>
              <a:rPr lang="en-GB" dirty="0">
                <a:solidFill>
                  <a:prstClr val="black"/>
                </a:solidFill>
              </a:rPr>
              <a:t>We will be using the </a:t>
            </a:r>
            <a:r>
              <a:rPr lang="en-GB" dirty="0" err="1">
                <a:solidFill>
                  <a:prstClr val="black"/>
                </a:solidFill>
              </a:rPr>
              <a:t>eCRF</a:t>
            </a:r>
            <a:r>
              <a:rPr lang="en-GB" dirty="0">
                <a:solidFill>
                  <a:prstClr val="black"/>
                </a:solidFill>
              </a:rPr>
              <a:t> to record any adverse events/reactions for a patient, in the “Adverse Reactions” page. </a:t>
            </a:r>
          </a:p>
          <a:p>
            <a:pPr marL="285750" indent="-285750" eaLnBrk="0" fontAlgn="base" hangingPunct="0">
              <a:spcBef>
                <a:spcPct val="0"/>
              </a:spcBef>
              <a:spcAft>
                <a:spcPct val="0"/>
              </a:spcAft>
              <a:buFont typeface="Arial" panose="020B0604020202020204" pitchFamily="34" charset="0"/>
              <a:buChar char="•"/>
              <a:defRPr/>
            </a:pPr>
            <a:r>
              <a:rPr lang="en-GB" dirty="0" smtClean="0">
                <a:solidFill>
                  <a:prstClr val="black"/>
                </a:solidFill>
              </a:rPr>
              <a:t>Select </a:t>
            </a:r>
            <a:r>
              <a:rPr lang="en-GB" dirty="0">
                <a:solidFill>
                  <a:prstClr val="black"/>
                </a:solidFill>
              </a:rPr>
              <a:t>“Adverse Reactions” on the patients data screen and proceed to enter the details of the AE/AR. Ensure the page is saved as complete once done. </a:t>
            </a:r>
            <a:endParaRPr lang="en-GB"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dirty="0">
                <a:solidFill>
                  <a:prstClr val="black"/>
                </a:solidFill>
              </a:rPr>
              <a:t>If an event is considered related to the trial IMP (that is, an adverse reaction) and was not present at baseline assessment or has worsened since baseline then it should be recorded within the </a:t>
            </a:r>
            <a:r>
              <a:rPr lang="en-GB" dirty="0" err="1">
                <a:solidFill>
                  <a:prstClr val="black"/>
                </a:solidFill>
              </a:rPr>
              <a:t>eCRF</a:t>
            </a:r>
            <a:r>
              <a:rPr lang="en-GB" dirty="0">
                <a:solidFill>
                  <a:prstClr val="black"/>
                </a:solidFill>
              </a:rPr>
              <a:t>. </a:t>
            </a:r>
            <a:endParaRPr lang="en-GB"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dirty="0">
                <a:solidFill>
                  <a:prstClr val="black"/>
                </a:solidFill>
              </a:rPr>
              <a:t>There are some mandatory fields when completing this form, such as the severity/causality assessments. You will not be able to save this page until these are completed. </a:t>
            </a:r>
          </a:p>
          <a:p>
            <a:pPr eaLnBrk="0" fontAlgn="base" hangingPunct="0">
              <a:spcBef>
                <a:spcPct val="0"/>
              </a:spcBef>
              <a:spcAft>
                <a:spcPct val="0"/>
              </a:spcAft>
              <a:defRPr/>
            </a:pPr>
            <a:endParaRPr lang="en-GB" dirty="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dirty="0">
                <a:solidFill>
                  <a:prstClr val="black"/>
                </a:solidFill>
              </a:rPr>
              <a:t>Another AE can be added by selecting </a:t>
            </a:r>
            <a:r>
              <a:rPr lang="en-GB" u="sng" dirty="0">
                <a:solidFill>
                  <a:prstClr val="black"/>
                </a:solidFill>
              </a:rPr>
              <a:t>“Save and go to new instance”</a:t>
            </a:r>
          </a:p>
          <a:p>
            <a:pPr marL="342900" indent="-342900" eaLnBrk="0" fontAlgn="base" hangingPunct="0">
              <a:spcBef>
                <a:spcPct val="0"/>
              </a:spcBef>
              <a:spcAft>
                <a:spcPct val="0"/>
              </a:spcAft>
              <a:buFont typeface="Arial" panose="020B0604020202020204" pitchFamily="34" charset="0"/>
              <a:buChar char="•"/>
              <a:defRPr/>
            </a:pPr>
            <a:endParaRPr lang="en-GB" dirty="0">
              <a:solidFill>
                <a:prstClr val="black"/>
              </a:solidFill>
            </a:endParaRPr>
          </a:p>
          <a:p>
            <a:pPr marL="342900" indent="-342900" eaLnBrk="0" fontAlgn="base" hangingPunct="0">
              <a:spcBef>
                <a:spcPct val="0"/>
              </a:spcBef>
              <a:spcAft>
                <a:spcPct val="0"/>
              </a:spcAft>
              <a:buFont typeface="Arial" panose="020B0604020202020204" pitchFamily="34" charset="0"/>
              <a:buChar char="•"/>
              <a:defRPr/>
            </a:pPr>
            <a:r>
              <a:rPr lang="en-GB" dirty="0">
                <a:solidFill>
                  <a:prstClr val="black"/>
                </a:solidFill>
              </a:rPr>
              <a:t>Please refer to the protocol for </a:t>
            </a:r>
            <a:r>
              <a:rPr lang="en-GB" dirty="0" smtClean="0">
                <a:solidFill>
                  <a:prstClr val="black"/>
                </a:solidFill>
              </a:rPr>
              <a:t>more detailed information </a:t>
            </a:r>
            <a:r>
              <a:rPr lang="en-GB" dirty="0">
                <a:solidFill>
                  <a:prstClr val="black"/>
                </a:solidFill>
              </a:rPr>
              <a:t>on what </a:t>
            </a:r>
            <a:r>
              <a:rPr lang="en-GB" dirty="0" smtClean="0">
                <a:solidFill>
                  <a:prstClr val="black"/>
                </a:solidFill>
              </a:rPr>
              <a:t>events should </a:t>
            </a:r>
            <a:r>
              <a:rPr lang="en-GB" dirty="0">
                <a:solidFill>
                  <a:prstClr val="black"/>
                </a:solidFill>
              </a:rPr>
              <a:t>be recorded as an </a:t>
            </a:r>
            <a:r>
              <a:rPr lang="en-GB" dirty="0" smtClean="0">
                <a:solidFill>
                  <a:prstClr val="black"/>
                </a:solidFill>
              </a:rPr>
              <a:t>AE/AR.</a:t>
            </a:r>
            <a:endParaRPr lang="en-GB" dirty="0">
              <a:solidFill>
                <a:prstClr val="black"/>
              </a:solidFill>
            </a:endParaRPr>
          </a:p>
        </p:txBody>
      </p:sp>
      <p:pic>
        <p:nvPicPr>
          <p:cNvPr id="3379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61638" y="2390775"/>
            <a:ext cx="7286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4457700" y="5178425"/>
            <a:ext cx="3760788" cy="7651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492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06563" y="80962"/>
            <a:ext cx="8596312" cy="1320800"/>
          </a:xfrm>
        </p:spPr>
        <p:txBody>
          <a:bodyPr/>
          <a:lstStyle/>
          <a:p>
            <a:pPr algn="ctr"/>
            <a:r>
              <a:rPr lang="en-GB" altLang="en-US" b="1" u="sng" dirty="0" err="1" smtClean="0"/>
              <a:t>eCRF</a:t>
            </a:r>
            <a:r>
              <a:rPr lang="en-GB" altLang="en-US" b="1" u="sng" dirty="0" smtClean="0"/>
              <a:t> – </a:t>
            </a:r>
            <a:r>
              <a:rPr lang="en-GB" altLang="en-US" b="1" u="sng" dirty="0" err="1" smtClean="0"/>
              <a:t>REDCap</a:t>
            </a:r>
            <a:r>
              <a:rPr lang="en-GB" altLang="en-US" b="1" u="sng" dirty="0" smtClean="0"/>
              <a:t> (SAEs)</a:t>
            </a:r>
          </a:p>
        </p:txBody>
      </p:sp>
      <p:pic>
        <p:nvPicPr>
          <p:cNvPr id="35843"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406650" y="741362"/>
            <a:ext cx="7450138" cy="3205163"/>
          </a:xfrm>
        </p:spPr>
      </p:pic>
      <p:sp>
        <p:nvSpPr>
          <p:cNvPr id="5" name="Oval 4"/>
          <p:cNvSpPr/>
          <p:nvPr/>
        </p:nvSpPr>
        <p:spPr>
          <a:xfrm>
            <a:off x="9151938" y="1257300"/>
            <a:ext cx="831850" cy="771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GB">
              <a:solidFill>
                <a:prstClr val="white"/>
              </a:solidFill>
            </a:endParaRPr>
          </a:p>
        </p:txBody>
      </p:sp>
      <p:sp>
        <p:nvSpPr>
          <p:cNvPr id="6" name="Oval 5"/>
          <p:cNvSpPr/>
          <p:nvPr/>
        </p:nvSpPr>
        <p:spPr>
          <a:xfrm>
            <a:off x="9445625" y="3455988"/>
            <a:ext cx="24447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GB">
              <a:solidFill>
                <a:prstClr val="white"/>
              </a:solidFill>
            </a:endParaRPr>
          </a:p>
        </p:txBody>
      </p:sp>
      <p:sp>
        <p:nvSpPr>
          <p:cNvPr id="2" name="TextBox 1"/>
          <p:cNvSpPr txBox="1"/>
          <p:nvPr/>
        </p:nvSpPr>
        <p:spPr>
          <a:xfrm>
            <a:off x="422275" y="3946525"/>
            <a:ext cx="11418888" cy="2800767"/>
          </a:xfrm>
          <a:prstGeom prst="rect">
            <a:avLst/>
          </a:prstGeom>
          <a:solidFill>
            <a:schemeClr val="accent5"/>
          </a:solidFill>
        </p:spPr>
        <p:txBody>
          <a:bodyPr>
            <a:spAutoFit/>
          </a:bodyPr>
          <a:lstStyle/>
          <a:p>
            <a:pPr eaLnBrk="0" fontAlgn="base" hangingPunct="0">
              <a:spcBef>
                <a:spcPct val="0"/>
              </a:spcBef>
              <a:spcAft>
                <a:spcPct val="0"/>
              </a:spcAft>
              <a:defRPr/>
            </a:pPr>
            <a:r>
              <a:rPr lang="en-GB" sz="1600" dirty="0">
                <a:solidFill>
                  <a:prstClr val="black"/>
                </a:solidFill>
              </a:rPr>
              <a:t>We will also be using the </a:t>
            </a:r>
            <a:r>
              <a:rPr lang="en-GB" sz="1600" dirty="0" err="1">
                <a:solidFill>
                  <a:prstClr val="black"/>
                </a:solidFill>
              </a:rPr>
              <a:t>eCRF</a:t>
            </a:r>
            <a:r>
              <a:rPr lang="en-GB" sz="1600" dirty="0">
                <a:solidFill>
                  <a:prstClr val="black"/>
                </a:solidFill>
              </a:rPr>
              <a:t> to record any SAE’s for a patient, in the “SAE” page. </a:t>
            </a:r>
          </a:p>
          <a:p>
            <a:pPr eaLnBrk="0" fontAlgn="base" hangingPunct="0">
              <a:spcBef>
                <a:spcPct val="0"/>
              </a:spcBef>
              <a:spcAft>
                <a:spcPct val="0"/>
              </a:spcAft>
              <a:defRPr/>
            </a:pPr>
            <a:endParaRPr lang="en-GB" sz="1600" dirty="0" smtClean="0">
              <a:solidFill>
                <a:prstClr val="black"/>
              </a:solidFill>
            </a:endParaRPr>
          </a:p>
          <a:p>
            <a:pPr eaLnBrk="0" fontAlgn="base" hangingPunct="0">
              <a:spcBef>
                <a:spcPct val="0"/>
              </a:spcBef>
              <a:spcAft>
                <a:spcPct val="0"/>
              </a:spcAft>
              <a:defRPr/>
            </a:pPr>
            <a:r>
              <a:rPr lang="en-GB" sz="1600" dirty="0" smtClean="0">
                <a:solidFill>
                  <a:prstClr val="black"/>
                </a:solidFill>
              </a:rPr>
              <a:t>The </a:t>
            </a:r>
            <a:r>
              <a:rPr lang="en-GB" sz="1600" dirty="0">
                <a:solidFill>
                  <a:prstClr val="black"/>
                </a:solidFill>
              </a:rPr>
              <a:t>SAE form can be accessed as above via Record Status </a:t>
            </a:r>
            <a:r>
              <a:rPr lang="en-GB" sz="1600" dirty="0" smtClean="0">
                <a:solidFill>
                  <a:prstClr val="black"/>
                </a:solidFill>
              </a:rPr>
              <a:t>Dashboard </a:t>
            </a:r>
            <a:r>
              <a:rPr lang="en-GB" sz="1600" dirty="0">
                <a:solidFill>
                  <a:prstClr val="black"/>
                </a:solidFill>
              </a:rPr>
              <a:t>and by selecting the relevant participant number.  Please enter all details that are known at the time and submit via </a:t>
            </a:r>
            <a:r>
              <a:rPr lang="en-GB" sz="1600" dirty="0" err="1">
                <a:solidFill>
                  <a:prstClr val="black"/>
                </a:solidFill>
              </a:rPr>
              <a:t>eCRF</a:t>
            </a:r>
            <a:r>
              <a:rPr lang="en-GB" sz="1600" dirty="0">
                <a:solidFill>
                  <a:prstClr val="black"/>
                </a:solidFill>
              </a:rPr>
              <a:t> within 24 hours of awareness</a:t>
            </a:r>
            <a:r>
              <a:rPr lang="en-GB" sz="1600" dirty="0" smtClean="0">
                <a:solidFill>
                  <a:prstClr val="black"/>
                </a:solidFill>
              </a:rPr>
              <a:t>.</a:t>
            </a:r>
          </a:p>
          <a:p>
            <a:pPr eaLnBrk="0" fontAlgn="base" hangingPunct="0">
              <a:spcBef>
                <a:spcPct val="0"/>
              </a:spcBef>
              <a:spcAft>
                <a:spcPct val="0"/>
              </a:spcAft>
              <a:defRPr/>
            </a:pPr>
            <a:endParaRPr lang="en-GB" sz="1600" dirty="0">
              <a:solidFill>
                <a:prstClr val="black"/>
              </a:solidFill>
            </a:endParaRPr>
          </a:p>
          <a:p>
            <a:pPr eaLnBrk="0" fontAlgn="base" hangingPunct="0">
              <a:spcBef>
                <a:spcPct val="0"/>
              </a:spcBef>
              <a:spcAft>
                <a:spcPct val="0"/>
              </a:spcAft>
              <a:defRPr/>
            </a:pPr>
            <a:r>
              <a:rPr lang="en-GB" sz="1600" dirty="0">
                <a:solidFill>
                  <a:prstClr val="black"/>
                </a:solidFill>
              </a:rPr>
              <a:t>There are also some mandatory fields when completing this form, such as the PI’s email address so they can access and complete their section of the SAE form. You will not be able to save this page until these are completed. </a:t>
            </a:r>
          </a:p>
          <a:p>
            <a:pPr eaLnBrk="0" fontAlgn="base" hangingPunct="0">
              <a:spcBef>
                <a:spcPct val="0"/>
              </a:spcBef>
              <a:spcAft>
                <a:spcPct val="0"/>
              </a:spcAft>
              <a:defRPr/>
            </a:pPr>
            <a:endParaRPr lang="en-GB" sz="1600" dirty="0">
              <a:solidFill>
                <a:prstClr val="black"/>
              </a:solidFill>
            </a:endParaRPr>
          </a:p>
          <a:p>
            <a:pPr eaLnBrk="0" fontAlgn="base" hangingPunct="0">
              <a:spcBef>
                <a:spcPct val="0"/>
              </a:spcBef>
              <a:spcAft>
                <a:spcPct val="0"/>
              </a:spcAft>
              <a:defRPr/>
            </a:pPr>
            <a:r>
              <a:rPr lang="en-GB" sz="1600" dirty="0">
                <a:solidFill>
                  <a:prstClr val="black"/>
                </a:solidFill>
              </a:rPr>
              <a:t>If SAE reporting is not possible via the </a:t>
            </a:r>
            <a:r>
              <a:rPr lang="en-GB" sz="1600" dirty="0" err="1">
                <a:solidFill>
                  <a:prstClr val="black"/>
                </a:solidFill>
              </a:rPr>
              <a:t>eCRF</a:t>
            </a:r>
            <a:r>
              <a:rPr lang="en-GB" sz="1600" dirty="0">
                <a:solidFill>
                  <a:prstClr val="black"/>
                </a:solidFill>
              </a:rPr>
              <a:t>, a paper SAE form has been included in the ISF. This can then be completed and forwarded to the PV office by fax (07989 470505) or by email to pharmacovig@glasgowctu.org. If you require further paper SAE forms please contact the Project Manager (Hannah.Greenwood@ggc.scot.nhs.uk) </a:t>
            </a:r>
          </a:p>
        </p:txBody>
      </p:sp>
    </p:spTree>
    <p:extLst>
      <p:ext uri="{BB962C8B-B14F-4D97-AF65-F5344CB8AC3E}">
        <p14:creationId xmlns:p14="http://schemas.microsoft.com/office/powerpoint/2010/main" val="2683134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471613" y="187325"/>
            <a:ext cx="8596312" cy="1320800"/>
          </a:xfrm>
        </p:spPr>
        <p:txBody>
          <a:bodyPr/>
          <a:lstStyle/>
          <a:p>
            <a:pPr algn="ctr"/>
            <a:r>
              <a:rPr lang="en-GB" altLang="en-US" b="1" u="sng" smtClean="0">
                <a:latin typeface="Calibri" panose="020F0502020204030204" pitchFamily="34" charset="0"/>
                <a:cs typeface="Calibri" panose="020F0502020204030204" pitchFamily="34" charset="0"/>
              </a:rPr>
              <a:t>eCRF – Change of Status</a:t>
            </a:r>
          </a:p>
        </p:txBody>
      </p:sp>
      <p:sp>
        <p:nvSpPr>
          <p:cNvPr id="2" name="TextBox 1"/>
          <p:cNvSpPr txBox="1"/>
          <p:nvPr/>
        </p:nvSpPr>
        <p:spPr>
          <a:xfrm>
            <a:off x="110010" y="1102961"/>
            <a:ext cx="5564224" cy="5509200"/>
          </a:xfrm>
          <a:prstGeom prst="rect">
            <a:avLst/>
          </a:prstGeom>
          <a:solidFill>
            <a:schemeClr val="accent5"/>
          </a:solidFill>
        </p:spPr>
        <p:txBody>
          <a:bodyPr wrap="square">
            <a:spAutoFit/>
          </a:bodyPr>
          <a:lstStyle/>
          <a:p>
            <a:pPr eaLnBrk="0" fontAlgn="base" hangingPunct="0">
              <a:spcBef>
                <a:spcPct val="0"/>
              </a:spcBef>
              <a:spcAft>
                <a:spcPct val="0"/>
              </a:spcAft>
              <a:defRPr/>
            </a:pPr>
            <a:r>
              <a:rPr lang="en-GB" sz="1600" dirty="0">
                <a:solidFill>
                  <a:prstClr val="black"/>
                </a:solidFill>
              </a:rPr>
              <a:t>The status of participants should be updated if/when applicable.</a:t>
            </a:r>
          </a:p>
          <a:p>
            <a:pPr eaLnBrk="0" fontAlgn="base" hangingPunct="0">
              <a:spcBef>
                <a:spcPct val="0"/>
              </a:spcBef>
              <a:spcAft>
                <a:spcPct val="0"/>
              </a:spcAft>
              <a:defRPr/>
            </a:pPr>
            <a:endParaRPr lang="en-GB" sz="1600" dirty="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600" dirty="0">
                <a:solidFill>
                  <a:prstClr val="black"/>
                </a:solidFill>
              </a:rPr>
              <a:t>The options provided are </a:t>
            </a:r>
            <a:r>
              <a:rPr lang="en-GB" sz="1600" b="1" u="sng" dirty="0">
                <a:solidFill>
                  <a:prstClr val="black"/>
                </a:solidFill>
              </a:rPr>
              <a:t>active, </a:t>
            </a:r>
            <a:r>
              <a:rPr lang="en-GB" sz="1600" b="1" u="sng" dirty="0" smtClean="0">
                <a:solidFill>
                  <a:prstClr val="black"/>
                </a:solidFill>
              </a:rPr>
              <a:t>withdrawn, deceased or transferred.</a:t>
            </a:r>
          </a:p>
          <a:p>
            <a:pPr eaLnBrk="0" fontAlgn="base" hangingPunct="0">
              <a:spcBef>
                <a:spcPct val="0"/>
              </a:spcBef>
              <a:spcAft>
                <a:spcPct val="0"/>
              </a:spcAft>
              <a:defRPr/>
            </a:pPr>
            <a:endParaRPr lang="en-GB" sz="1600" b="1" u="sng"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600" dirty="0">
                <a:solidFill>
                  <a:prstClr val="black"/>
                </a:solidFill>
              </a:rPr>
              <a:t>Participants may be withdrawn from study treatment only with continuation of the collection of clinical and safety data, or from all aspects of the trial but continued use of data collected up to that point. If withdrawal occurs, please ensure that the primary reason for withdrawal is documented where possible. </a:t>
            </a:r>
          </a:p>
          <a:p>
            <a:pPr eaLnBrk="0" fontAlgn="base" hangingPunct="0">
              <a:spcBef>
                <a:spcPct val="0"/>
              </a:spcBef>
              <a:spcAft>
                <a:spcPct val="0"/>
              </a:spcAft>
              <a:defRPr/>
            </a:pPr>
            <a:endParaRPr lang="en-GB" sz="1600" b="1" u="sng" dirty="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600" dirty="0">
                <a:solidFill>
                  <a:prstClr val="black"/>
                </a:solidFill>
              </a:rPr>
              <a:t>If an EVIS participant has been transferred to another hospital during the 48 hour treatment period, the trial team must ensure there is appropriate documentation within the medical notes to state that the patient is "off EVIS treatment" and standard of care should continue. The eCRF should be updated to state the patient has been Transferred. With the participant withdrawn from study treatment alone, they should be followed up as the patient's wishes</a:t>
            </a:r>
            <a:r>
              <a:rPr lang="en-GB" sz="1600" dirty="0" smtClean="0">
                <a:solidFill>
                  <a:prstClr val="black"/>
                </a:solidFill>
              </a:rPr>
              <a:t>.</a:t>
            </a:r>
            <a:endParaRPr lang="en-GB" sz="1600" dirty="0">
              <a:solidFill>
                <a:prstClr val="black"/>
              </a:solidFill>
            </a:endParaRPr>
          </a:p>
        </p:txBody>
      </p:sp>
      <p:pic>
        <p:nvPicPr>
          <p:cNvPr id="3" name="Picture 2"/>
          <p:cNvPicPr>
            <a:picLocks noChangeAspect="1"/>
          </p:cNvPicPr>
          <p:nvPr/>
        </p:nvPicPr>
        <p:blipFill>
          <a:blip r:embed="rId3"/>
          <a:stretch>
            <a:fillRect/>
          </a:stretch>
        </p:blipFill>
        <p:spPr>
          <a:xfrm>
            <a:off x="5769769" y="1051073"/>
            <a:ext cx="6294844" cy="5155924"/>
          </a:xfrm>
          <a:prstGeom prst="rect">
            <a:avLst/>
          </a:prstGeom>
        </p:spPr>
      </p:pic>
    </p:spTree>
    <p:extLst>
      <p:ext uri="{BB962C8B-B14F-4D97-AF65-F5344CB8AC3E}">
        <p14:creationId xmlns:p14="http://schemas.microsoft.com/office/powerpoint/2010/main" val="4270191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979" y="159224"/>
            <a:ext cx="8596312" cy="1320800"/>
          </a:xfrm>
        </p:spPr>
        <p:txBody>
          <a:bodyPr/>
          <a:lstStyle/>
          <a:p>
            <a:pPr algn="ctr"/>
            <a:r>
              <a:rPr lang="en-GB" b="1" u="sng" dirty="0" smtClean="0"/>
              <a:t>eCRF Extravasation</a:t>
            </a:r>
            <a:endParaRPr lang="en-GB" b="1" u="sng" dirty="0"/>
          </a:p>
        </p:txBody>
      </p:sp>
      <p:sp>
        <p:nvSpPr>
          <p:cNvPr id="4" name="TextBox 3"/>
          <p:cNvSpPr txBox="1"/>
          <p:nvPr/>
        </p:nvSpPr>
        <p:spPr>
          <a:xfrm>
            <a:off x="530911" y="1440620"/>
            <a:ext cx="5564224" cy="3539430"/>
          </a:xfrm>
          <a:prstGeom prst="rect">
            <a:avLst/>
          </a:prstGeom>
          <a:solidFill>
            <a:schemeClr val="accent5"/>
          </a:solidFill>
        </p:spPr>
        <p:txBody>
          <a:bodyPr wrap="square">
            <a:spAutoFit/>
          </a:bodyPr>
          <a:lstStyle/>
          <a:p>
            <a:pPr eaLnBrk="0" fontAlgn="base" hangingPunct="0">
              <a:spcBef>
                <a:spcPct val="0"/>
              </a:spcBef>
              <a:spcAft>
                <a:spcPct val="0"/>
              </a:spcAft>
              <a:defRPr/>
            </a:pPr>
            <a:r>
              <a:rPr lang="en-GB" sz="1600" dirty="0" smtClean="0">
                <a:solidFill>
                  <a:prstClr val="black"/>
                </a:solidFill>
              </a:rPr>
              <a:t>Safety data on extravasation will be collected in the eCRF on the Outcome Measures Pages at each time point. </a:t>
            </a:r>
            <a:endParaRPr lang="en-GB" sz="1600" dirty="0">
              <a:solidFill>
                <a:prstClr val="black"/>
              </a:solidFill>
            </a:endParaRPr>
          </a:p>
          <a:p>
            <a:pPr eaLnBrk="0" fontAlgn="base" hangingPunct="0">
              <a:spcBef>
                <a:spcPct val="0"/>
              </a:spcBef>
              <a:spcAft>
                <a:spcPct val="0"/>
              </a:spcAft>
              <a:defRPr/>
            </a:pPr>
            <a:endParaRPr lang="en-GB" sz="1600" dirty="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600" dirty="0" smtClean="0">
                <a:solidFill>
                  <a:prstClr val="black"/>
                </a:solidFill>
              </a:rPr>
              <a:t>Extravasation should only be recorded as ‘Yes’ if you need to report an incident of extravasation present for the patient. </a:t>
            </a:r>
          </a:p>
          <a:p>
            <a:pPr eaLnBrk="0" fontAlgn="base" hangingPunct="0">
              <a:spcBef>
                <a:spcPct val="0"/>
              </a:spcBef>
              <a:spcAft>
                <a:spcPct val="0"/>
              </a:spcAft>
              <a:defRPr/>
            </a:pPr>
            <a:endParaRPr lang="en-GB" sz="1600" b="1" u="sng" dirty="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600" dirty="0" smtClean="0">
                <a:solidFill>
                  <a:prstClr val="black"/>
                </a:solidFill>
              </a:rPr>
              <a:t>If the patient was checked for extravasation at the time point ONLY, and no extravasation was present, then please ensure that ‘no’ is selected. </a:t>
            </a:r>
          </a:p>
          <a:p>
            <a:pPr marL="285750" indent="-285750" eaLnBrk="0" fontAlgn="base" hangingPunct="0">
              <a:spcBef>
                <a:spcPct val="0"/>
              </a:spcBef>
              <a:spcAft>
                <a:spcPct val="0"/>
              </a:spcAft>
              <a:buFont typeface="Arial" panose="020B0604020202020204" pitchFamily="34" charset="0"/>
              <a:buChar char="•"/>
              <a:defRPr/>
            </a:pPr>
            <a:endParaRPr lang="en-GB" sz="1600" b="1" u="sng" dirty="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600" dirty="0" smtClean="0">
                <a:solidFill>
                  <a:prstClr val="black"/>
                </a:solidFill>
              </a:rPr>
              <a:t>The Extravasation grading table from the protocol is provided for reference, to help with reporting the grade of extravasation present. </a:t>
            </a:r>
            <a:endParaRPr lang="en-GB" sz="1600" dirty="0">
              <a:solidFill>
                <a:prstClr val="black"/>
              </a:solidFill>
            </a:endParaRPr>
          </a:p>
        </p:txBody>
      </p:sp>
      <p:pic>
        <p:nvPicPr>
          <p:cNvPr id="5" name="Picture 4"/>
          <p:cNvPicPr>
            <a:picLocks noChangeAspect="1"/>
          </p:cNvPicPr>
          <p:nvPr/>
        </p:nvPicPr>
        <p:blipFill>
          <a:blip r:embed="rId3"/>
          <a:stretch>
            <a:fillRect/>
          </a:stretch>
        </p:blipFill>
        <p:spPr>
          <a:xfrm>
            <a:off x="6528179" y="970530"/>
            <a:ext cx="5058770" cy="5653918"/>
          </a:xfrm>
          <a:prstGeom prst="rect">
            <a:avLst/>
          </a:prstGeom>
        </p:spPr>
      </p:pic>
    </p:spTree>
    <p:extLst>
      <p:ext uri="{BB962C8B-B14F-4D97-AF65-F5344CB8AC3E}">
        <p14:creationId xmlns:p14="http://schemas.microsoft.com/office/powerpoint/2010/main" val="2059653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557" y="174995"/>
            <a:ext cx="8596312" cy="1320800"/>
          </a:xfrm>
        </p:spPr>
        <p:txBody>
          <a:bodyPr/>
          <a:lstStyle/>
          <a:p>
            <a:pPr algn="ctr"/>
            <a:r>
              <a:rPr lang="en-GB" b="1" u="sng" dirty="0" err="1" smtClean="0"/>
              <a:t>eCRF</a:t>
            </a:r>
            <a:r>
              <a:rPr lang="en-GB" b="1" u="sng" dirty="0" smtClean="0"/>
              <a:t> Co-enrolment</a:t>
            </a:r>
            <a:endParaRPr lang="en-GB" b="1" u="sng" dirty="0"/>
          </a:p>
        </p:txBody>
      </p:sp>
      <p:sp>
        <p:nvSpPr>
          <p:cNvPr id="9" name="TextBox 8"/>
          <p:cNvSpPr txBox="1"/>
          <p:nvPr/>
        </p:nvSpPr>
        <p:spPr>
          <a:xfrm>
            <a:off x="204716" y="985520"/>
            <a:ext cx="7062983" cy="5262979"/>
          </a:xfrm>
          <a:prstGeom prst="rect">
            <a:avLst/>
          </a:prstGeom>
          <a:solidFill>
            <a:schemeClr val="accent5"/>
          </a:solidFill>
        </p:spPr>
        <p:txBody>
          <a:bodyPr wrap="square">
            <a:spAutoFit/>
          </a:bodyPr>
          <a:lstStyle/>
          <a:p>
            <a:pPr marL="285750" indent="-285750" eaLnBrk="0" fontAlgn="base" hangingPunct="0">
              <a:spcBef>
                <a:spcPct val="0"/>
              </a:spcBef>
              <a:spcAft>
                <a:spcPct val="0"/>
              </a:spcAft>
              <a:buFont typeface="Arial" panose="020B0604020202020204" pitchFamily="34" charset="0"/>
              <a:buChar char="•"/>
              <a:defRPr/>
            </a:pPr>
            <a:r>
              <a:rPr lang="en-GB" sz="1400" dirty="0" smtClean="0">
                <a:solidFill>
                  <a:prstClr val="black"/>
                </a:solidFill>
              </a:rPr>
              <a:t>Co-enrolment of EVIS patients must be recorded in the live eCRF – using the co-enrolment field in the ‘Other Interventions’ column. </a:t>
            </a:r>
          </a:p>
          <a:p>
            <a:pPr marL="285750" indent="-285750" eaLnBrk="0" fontAlgn="base" hangingPunct="0">
              <a:spcBef>
                <a:spcPct val="0"/>
              </a:spcBef>
              <a:spcAft>
                <a:spcPct val="0"/>
              </a:spcAft>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rPr>
              <a:t>As a Type B CTIMP Co-enrolment between EVIS and other CTIMP Trials is prohibited, as a condition of our MHRA approval. This is included in the current exclusion criteria</a:t>
            </a:r>
            <a:r>
              <a:rPr lang="en-GB" sz="1400" dirty="0" smtClean="0">
                <a:solidFill>
                  <a:prstClr val="black"/>
                </a:solidFill>
              </a:rPr>
              <a:t>.</a:t>
            </a:r>
          </a:p>
          <a:p>
            <a:pPr marL="285750" indent="-285750" eaLnBrk="0" fontAlgn="base" hangingPunct="0">
              <a:spcBef>
                <a:spcPct val="0"/>
              </a:spcBef>
              <a:spcAft>
                <a:spcPct val="0"/>
              </a:spcAft>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rPr>
              <a:t>Co-enrolment in observational studies is permitted. For example, with studies that involve only the collection of data (e.g. questionnaires) or tissue samples (e.g. blood</a:t>
            </a:r>
            <a:r>
              <a:rPr lang="en-GB" sz="1400" dirty="0" smtClean="0">
                <a:solidFill>
                  <a:prstClr val="black"/>
                </a:solidFill>
              </a:rPr>
              <a:t>).</a:t>
            </a:r>
          </a:p>
          <a:p>
            <a:pPr eaLnBrk="0" fontAlgn="base" hangingPunct="0">
              <a:spcBef>
                <a:spcPct val="0"/>
              </a:spcBef>
              <a:spcAft>
                <a:spcPct val="0"/>
              </a:spcAft>
              <a:defRPr/>
            </a:pPr>
            <a:endParaRPr lang="en-GB" sz="1400"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400" dirty="0" smtClean="0">
                <a:solidFill>
                  <a:prstClr val="black"/>
                </a:solidFill>
              </a:rPr>
              <a:t>Participants who are active in the interventional phase of a non-CTIMP may be co-enrolled to EVIS, but this must be </a:t>
            </a:r>
            <a:r>
              <a:rPr lang="en-GB" sz="1400" b="1" u="sng" dirty="0" smtClean="0">
                <a:solidFill>
                  <a:prstClr val="black"/>
                </a:solidFill>
              </a:rPr>
              <a:t>agreed by both Sponsors in advance of co-enrolment</a:t>
            </a:r>
            <a:r>
              <a:rPr lang="en-GB" sz="1400" dirty="0" smtClean="0">
                <a:solidFill>
                  <a:prstClr val="black"/>
                </a:solidFill>
              </a:rPr>
              <a:t>. The list of currently approved trials appears in the eCRF to select from. </a:t>
            </a:r>
          </a:p>
          <a:p>
            <a:pPr marL="285750" indent="-285750" eaLnBrk="0" fontAlgn="base" hangingPunct="0">
              <a:spcBef>
                <a:spcPct val="0"/>
              </a:spcBef>
              <a:spcAft>
                <a:spcPct val="0"/>
              </a:spcAft>
              <a:buFont typeface="Arial" panose="020B0604020202020204" pitchFamily="34" charset="0"/>
              <a:buChar char="•"/>
              <a:defRPr/>
            </a:pPr>
            <a:endParaRPr lang="en-GB" sz="1400" dirty="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400" dirty="0">
                <a:solidFill>
                  <a:prstClr val="black"/>
                </a:solidFill>
              </a:rPr>
              <a:t>If a patient is co-enrolled with another non-approved Trial then please ensure this is reported to the EVIS Trial team as soon as possible, once identified. </a:t>
            </a:r>
            <a:endParaRPr lang="en-GB" sz="1400" dirty="0" smtClean="0">
              <a:solidFill>
                <a:prstClr val="black"/>
              </a:solidFill>
            </a:endParaRPr>
          </a:p>
          <a:p>
            <a:pPr eaLnBrk="0" fontAlgn="base" hangingPunct="0">
              <a:spcBef>
                <a:spcPct val="0"/>
              </a:spcBef>
              <a:spcAft>
                <a:spcPct val="0"/>
              </a:spcAft>
              <a:defRPr/>
            </a:pPr>
            <a:endParaRPr lang="en-GB" sz="1400"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400" dirty="0" smtClean="0">
                <a:solidFill>
                  <a:prstClr val="black"/>
                </a:solidFill>
              </a:rPr>
              <a:t>Fields to complete are the date the patient was randomised in the other trial &amp; the treatment the participant was allocated to. </a:t>
            </a:r>
          </a:p>
          <a:p>
            <a:pPr eaLnBrk="0" fontAlgn="base" hangingPunct="0">
              <a:spcBef>
                <a:spcPct val="0"/>
              </a:spcBef>
              <a:spcAft>
                <a:spcPct val="0"/>
              </a:spcAft>
              <a:defRPr/>
            </a:pPr>
            <a:endParaRPr lang="en-GB" sz="1400"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400" dirty="0" smtClean="0">
                <a:solidFill>
                  <a:prstClr val="black"/>
                </a:solidFill>
              </a:rPr>
              <a:t>Co-enrolment must also be documented </a:t>
            </a:r>
            <a:r>
              <a:rPr lang="en-GB" sz="1400" dirty="0">
                <a:solidFill>
                  <a:prstClr val="black"/>
                </a:solidFill>
              </a:rPr>
              <a:t>in all </a:t>
            </a:r>
            <a:r>
              <a:rPr lang="en-GB" sz="1400" dirty="0" smtClean="0">
                <a:solidFill>
                  <a:prstClr val="black"/>
                </a:solidFill>
              </a:rPr>
              <a:t>co-enrolled participant </a:t>
            </a:r>
            <a:r>
              <a:rPr lang="en-GB" sz="1400" dirty="0">
                <a:solidFill>
                  <a:prstClr val="black"/>
                </a:solidFill>
              </a:rPr>
              <a:t>medical notes</a:t>
            </a:r>
            <a:r>
              <a:rPr lang="en-GB" sz="1400" dirty="0" smtClean="0">
                <a:solidFill>
                  <a:prstClr val="black"/>
                </a:solidFill>
              </a:rPr>
              <a:t>.</a:t>
            </a:r>
          </a:p>
        </p:txBody>
      </p:sp>
      <p:pic>
        <p:nvPicPr>
          <p:cNvPr id="4" name="Picture 3"/>
          <p:cNvPicPr>
            <a:picLocks noChangeAspect="1"/>
          </p:cNvPicPr>
          <p:nvPr/>
        </p:nvPicPr>
        <p:blipFill>
          <a:blip r:embed="rId3"/>
          <a:stretch>
            <a:fillRect/>
          </a:stretch>
        </p:blipFill>
        <p:spPr>
          <a:xfrm>
            <a:off x="7361284" y="835395"/>
            <a:ext cx="4727796" cy="4662544"/>
          </a:xfrm>
          <a:prstGeom prst="rect">
            <a:avLst/>
          </a:prstGeom>
        </p:spPr>
      </p:pic>
    </p:spTree>
    <p:extLst>
      <p:ext uri="{BB962C8B-B14F-4D97-AF65-F5344CB8AC3E}">
        <p14:creationId xmlns:p14="http://schemas.microsoft.com/office/powerpoint/2010/main" val="375038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138174" y="119063"/>
            <a:ext cx="8596312" cy="1320800"/>
          </a:xfrm>
        </p:spPr>
        <p:txBody>
          <a:bodyPr/>
          <a:lstStyle/>
          <a:p>
            <a:pPr algn="ctr" eaLnBrk="1" hangingPunct="1"/>
            <a:r>
              <a:rPr lang="en-GB" b="1" dirty="0"/>
              <a:t>EVIS instructions for data entry after death</a:t>
            </a:r>
            <a:endParaRPr lang="en-GB" altLang="en-US" b="1" dirty="0" smtClean="0">
              <a:latin typeface="Calibri" panose="020F0502020204030204" pitchFamily="34" charset="0"/>
              <a:cs typeface="Calibri" panose="020F0502020204030204" pitchFamily="34" charset="0"/>
            </a:endParaRPr>
          </a:p>
        </p:txBody>
      </p:sp>
      <p:sp>
        <p:nvSpPr>
          <p:cNvPr id="64515" name="Content Placeholder 2"/>
          <p:cNvSpPr>
            <a:spLocks noGrp="1"/>
          </p:cNvSpPr>
          <p:nvPr>
            <p:ph idx="1"/>
          </p:nvPr>
        </p:nvSpPr>
        <p:spPr>
          <a:xfrm>
            <a:off x="1134648" y="1221499"/>
            <a:ext cx="9346833" cy="3881437"/>
          </a:xfrm>
        </p:spPr>
        <p:txBody>
          <a:bodyPr/>
          <a:lstStyle/>
          <a:p>
            <a:pPr eaLnBrk="1" hangingPunct="1"/>
            <a:r>
              <a:rPr lang="en-GB" altLang="en-US" sz="1400" dirty="0" smtClean="0"/>
              <a:t>Complete </a:t>
            </a:r>
            <a:r>
              <a:rPr lang="en-GB" altLang="en-US" sz="1400" dirty="0"/>
              <a:t>all data before time of death.</a:t>
            </a:r>
          </a:p>
          <a:p>
            <a:pPr eaLnBrk="1" hangingPunct="1"/>
            <a:r>
              <a:rPr lang="en-GB" altLang="en-US" sz="1400" dirty="0" smtClean="0"/>
              <a:t>Complete </a:t>
            </a:r>
            <a:r>
              <a:rPr lang="en-GB" altLang="en-US" sz="1400" dirty="0"/>
              <a:t>change of status </a:t>
            </a:r>
            <a:r>
              <a:rPr lang="en-GB" altLang="en-US" sz="1400" dirty="0" smtClean="0"/>
              <a:t>page.</a:t>
            </a:r>
            <a:endParaRPr lang="en-GB" altLang="en-US" sz="1400" dirty="0"/>
          </a:p>
          <a:p>
            <a:pPr eaLnBrk="1" hangingPunct="1"/>
            <a:r>
              <a:rPr lang="en-GB" altLang="en-US" sz="1400" dirty="0" smtClean="0"/>
              <a:t>Complete </a:t>
            </a:r>
            <a:r>
              <a:rPr lang="en-GB" altLang="en-US" sz="1400" dirty="0"/>
              <a:t>final </a:t>
            </a:r>
            <a:r>
              <a:rPr lang="en-GB" altLang="en-US" sz="1400" dirty="0" smtClean="0"/>
              <a:t>CENTRAL vasopressor </a:t>
            </a:r>
            <a:r>
              <a:rPr lang="en-GB" altLang="en-US" sz="1400" dirty="0"/>
              <a:t>volumes on 'Outcome measures' page at time point directly after death (record the time vasopressors stopped as the time of the time point) - only applies if death didn't fall within a time point window</a:t>
            </a:r>
            <a:r>
              <a:rPr lang="en-GB" altLang="en-US" sz="1400" dirty="0" smtClean="0"/>
              <a:t>).</a:t>
            </a:r>
            <a:endParaRPr lang="en-GB" altLang="en-US" sz="1400" dirty="0"/>
          </a:p>
          <a:p>
            <a:pPr eaLnBrk="1" hangingPunct="1"/>
            <a:r>
              <a:rPr lang="en-GB" altLang="en-US" sz="1400" dirty="0" smtClean="0"/>
              <a:t>Complete </a:t>
            </a:r>
            <a:r>
              <a:rPr lang="en-GB" altLang="en-US" sz="1400" dirty="0"/>
              <a:t>final fluid volumes (on 'Fluids administered' page) at time point directly after death (record the time fluids stopped as the time of the time point) - only applies if death didn't fall within a time point window</a:t>
            </a:r>
            <a:r>
              <a:rPr lang="en-GB" altLang="en-US" sz="1400" dirty="0" smtClean="0"/>
              <a:t>).</a:t>
            </a:r>
            <a:endParaRPr lang="en-GB" altLang="en-US" sz="1400" dirty="0"/>
          </a:p>
          <a:p>
            <a:pPr eaLnBrk="1" hangingPunct="1"/>
            <a:r>
              <a:rPr lang="en-GB" altLang="en-US" sz="1400" dirty="0" smtClean="0"/>
              <a:t>Complete </a:t>
            </a:r>
            <a:r>
              <a:rPr lang="en-GB" altLang="en-US" sz="1400" dirty="0"/>
              <a:t>'Other interventions </a:t>
            </a:r>
            <a:r>
              <a:rPr lang="en-GB" altLang="en-US" sz="1400" dirty="0" smtClean="0"/>
              <a:t>page‘.</a:t>
            </a:r>
            <a:endParaRPr lang="en-GB" altLang="en-US" sz="1400" dirty="0"/>
          </a:p>
          <a:p>
            <a:pPr eaLnBrk="1" hangingPunct="1"/>
            <a:r>
              <a:rPr lang="en-GB" altLang="en-US" sz="1400" dirty="0" smtClean="0"/>
              <a:t>Complete </a:t>
            </a:r>
            <a:r>
              <a:rPr lang="en-GB" altLang="en-US" sz="1400" dirty="0"/>
              <a:t>'Outcomes (Secondary)' </a:t>
            </a:r>
            <a:r>
              <a:rPr lang="en-GB" altLang="en-US" sz="1400" dirty="0" smtClean="0"/>
              <a:t>page.</a:t>
            </a:r>
            <a:endParaRPr lang="en-GB" altLang="en-US" sz="1400" dirty="0"/>
          </a:p>
          <a:p>
            <a:pPr eaLnBrk="1" hangingPunct="1"/>
            <a:r>
              <a:rPr lang="en-GB" altLang="en-US" sz="1400" dirty="0" smtClean="0"/>
              <a:t>Complete </a:t>
            </a:r>
            <a:r>
              <a:rPr lang="en-GB" altLang="en-US" sz="1400" dirty="0"/>
              <a:t>'Safety and discharge page’ - including Pulmonary Oedema, Death at index hospitalisation, Length of stay fields, </a:t>
            </a:r>
            <a:r>
              <a:rPr lang="en-GB" altLang="en-US" sz="1400" dirty="0" smtClean="0"/>
              <a:t>Diagnosis.</a:t>
            </a:r>
            <a:endParaRPr lang="en-GB" altLang="en-US" sz="1400" dirty="0"/>
          </a:p>
          <a:p>
            <a:pPr eaLnBrk="1" hangingPunct="1"/>
            <a:r>
              <a:rPr lang="en-GB" altLang="en-US" sz="1400" dirty="0" smtClean="0"/>
              <a:t>If the patient died prior to 30 days after randomisation - Complete </a:t>
            </a:r>
            <a:r>
              <a:rPr lang="en-GB" altLang="en-US" sz="1400" dirty="0"/>
              <a:t>Day 30 'Mortality check/organ support days </a:t>
            </a:r>
            <a:r>
              <a:rPr lang="en-GB" altLang="en-US" sz="1400" dirty="0" smtClean="0"/>
              <a:t>page‘ &amp; Complete EQ-5D 30 days after randomisation as not completed as participant is deceased. </a:t>
            </a:r>
          </a:p>
          <a:p>
            <a:pPr eaLnBrk="1" hangingPunct="1"/>
            <a:r>
              <a:rPr lang="en-GB" altLang="en-US" sz="1400" dirty="0"/>
              <a:t>If the patient died </a:t>
            </a:r>
            <a:r>
              <a:rPr lang="en-GB" altLang="en-US" sz="1400" dirty="0" smtClean="0"/>
              <a:t>after 30 </a:t>
            </a:r>
            <a:r>
              <a:rPr lang="en-GB" altLang="en-US" sz="1400" dirty="0"/>
              <a:t>days </a:t>
            </a:r>
            <a:r>
              <a:rPr lang="en-GB" altLang="en-US" sz="1400" dirty="0" smtClean="0"/>
              <a:t>- </a:t>
            </a:r>
            <a:r>
              <a:rPr lang="en-GB" altLang="en-US" sz="1400" dirty="0"/>
              <a:t>Complete Day </a:t>
            </a:r>
            <a:r>
              <a:rPr lang="en-GB" altLang="en-US" sz="1400" dirty="0" smtClean="0"/>
              <a:t>30 &amp; 90 </a:t>
            </a:r>
            <a:r>
              <a:rPr lang="en-GB" altLang="en-US" sz="1400" dirty="0"/>
              <a:t>'Mortality check/organ support days page‘ &amp; Complete EQ-5D </a:t>
            </a:r>
            <a:r>
              <a:rPr lang="en-GB" altLang="en-US" sz="1400" dirty="0" smtClean="0"/>
              <a:t>30 &amp; 90 </a:t>
            </a:r>
            <a:r>
              <a:rPr lang="en-GB" altLang="en-US" sz="1400" dirty="0"/>
              <a:t>days after randomisation </a:t>
            </a:r>
            <a:r>
              <a:rPr lang="en-GB" altLang="en-US" sz="1400" dirty="0" smtClean="0"/>
              <a:t>– Mark day 90 EQ-5D as </a:t>
            </a:r>
            <a:r>
              <a:rPr lang="en-GB" altLang="en-US" sz="1400" dirty="0"/>
              <a:t>not completed as participant is deceased. </a:t>
            </a:r>
            <a:endParaRPr lang="en-GB" altLang="en-US" sz="1400" dirty="0" smtClean="0"/>
          </a:p>
          <a:p>
            <a:pPr eaLnBrk="1" hangingPunct="1"/>
            <a:r>
              <a:rPr lang="en-GB" altLang="en-US" sz="1400" dirty="0" smtClean="0"/>
              <a:t>**Complete admissions Follow up 90 days.</a:t>
            </a:r>
            <a:endParaRPr lang="en-GB" altLang="en-US" sz="1400" dirty="0"/>
          </a:p>
          <a:p>
            <a:pPr eaLnBrk="1" hangingPunct="1"/>
            <a:r>
              <a:rPr lang="en-GB" altLang="en-US" sz="1400" dirty="0" smtClean="0"/>
              <a:t>Do </a:t>
            </a:r>
            <a:r>
              <a:rPr lang="en-GB" altLang="en-US" sz="1400" dirty="0"/>
              <a:t>not save pages after death if they are not used. This sets off queries.</a:t>
            </a:r>
          </a:p>
        </p:txBody>
      </p:sp>
    </p:spTree>
    <p:extLst>
      <p:ext uri="{BB962C8B-B14F-4D97-AF65-F5344CB8AC3E}">
        <p14:creationId xmlns:p14="http://schemas.microsoft.com/office/powerpoint/2010/main" val="3196322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77863" y="119063"/>
            <a:ext cx="8596312" cy="1320800"/>
          </a:xfrm>
        </p:spPr>
        <p:txBody>
          <a:bodyPr/>
          <a:lstStyle/>
          <a:p>
            <a:pPr algn="ctr" eaLnBrk="1" hangingPunct="1"/>
            <a:r>
              <a:rPr lang="en-GB" altLang="en-US" b="1" u="sng" smtClean="0">
                <a:latin typeface="Calibri" panose="020F0502020204030204" pitchFamily="34" charset="0"/>
                <a:cs typeface="Calibri" panose="020F0502020204030204" pitchFamily="34" charset="0"/>
              </a:rPr>
              <a:t>eCRF - REDCap</a:t>
            </a:r>
          </a:p>
        </p:txBody>
      </p:sp>
      <p:sp>
        <p:nvSpPr>
          <p:cNvPr id="19459" name="Content Placeholder 1"/>
          <p:cNvSpPr>
            <a:spLocks noGrp="1"/>
          </p:cNvSpPr>
          <p:nvPr>
            <p:ph idx="1"/>
          </p:nvPr>
        </p:nvSpPr>
        <p:spPr>
          <a:xfrm>
            <a:off x="1193800" y="1290638"/>
            <a:ext cx="8596313" cy="3881437"/>
          </a:xfrm>
        </p:spPr>
        <p:txBody>
          <a:bodyPr/>
          <a:lstStyle/>
          <a:p>
            <a:pPr>
              <a:buFont typeface="Wingdings" panose="05000000000000000000" pitchFamily="2" charset="2"/>
              <a:buChar char="Ø"/>
              <a:defRPr/>
            </a:pPr>
            <a:r>
              <a:rPr lang="en-GB" altLang="en-US" dirty="0" smtClean="0"/>
              <a:t>The </a:t>
            </a:r>
            <a:r>
              <a:rPr lang="en-GB" altLang="en-US" dirty="0" err="1" smtClean="0"/>
              <a:t>eCRF</a:t>
            </a:r>
            <a:r>
              <a:rPr lang="en-GB" altLang="en-US" dirty="0" smtClean="0"/>
              <a:t> that will be used for data entry in the EVIS study is </a:t>
            </a:r>
            <a:r>
              <a:rPr lang="en-GB" altLang="en-US" b="1" u="sng" dirty="0" err="1" smtClean="0"/>
              <a:t>REDCap</a:t>
            </a:r>
            <a:r>
              <a:rPr lang="en-GB" altLang="en-US" b="1" u="sng" dirty="0" smtClean="0"/>
              <a:t>.</a:t>
            </a:r>
          </a:p>
          <a:p>
            <a:pPr>
              <a:buFont typeface="Wingdings" panose="05000000000000000000" pitchFamily="2" charset="2"/>
              <a:buChar char="Ø"/>
              <a:defRPr/>
            </a:pPr>
            <a:r>
              <a:rPr lang="en-GB" altLang="en-US" dirty="0"/>
              <a:t>Process for adding users to </a:t>
            </a:r>
            <a:r>
              <a:rPr lang="en-GB" altLang="en-US" dirty="0" err="1"/>
              <a:t>REDCap</a:t>
            </a:r>
            <a:r>
              <a:rPr lang="en-GB" altLang="en-US" dirty="0"/>
              <a:t> is controlled by the project manager. </a:t>
            </a:r>
            <a:endParaRPr lang="en-GB" altLang="en-US" dirty="0" smtClean="0"/>
          </a:p>
          <a:p>
            <a:pPr>
              <a:buFont typeface="Wingdings" panose="05000000000000000000" pitchFamily="2" charset="2"/>
              <a:buChar char="Ø"/>
              <a:defRPr/>
            </a:pPr>
            <a:r>
              <a:rPr lang="en-GB" altLang="en-US" dirty="0" smtClean="0"/>
              <a:t>Following the SIV, please send the delegation log to the Project Manager (</a:t>
            </a:r>
            <a:r>
              <a:rPr lang="en-GB" altLang="en-US" dirty="0" err="1" smtClean="0">
                <a:hlinkClick r:id="rId3"/>
              </a:rPr>
              <a:t>Hannah.Greenwood@nhs.scot</a:t>
            </a:r>
            <a:r>
              <a:rPr lang="en-GB" altLang="en-US" dirty="0"/>
              <a:t>)</a:t>
            </a:r>
            <a:r>
              <a:rPr lang="en-GB" altLang="en-US" dirty="0" smtClean="0"/>
              <a:t>. From </a:t>
            </a:r>
            <a:r>
              <a:rPr lang="en-GB" altLang="en-US" dirty="0"/>
              <a:t>the delegation log the PM identifies which users require access to </a:t>
            </a:r>
            <a:r>
              <a:rPr lang="en-GB" altLang="en-US" dirty="0" err="1"/>
              <a:t>REDCap</a:t>
            </a:r>
            <a:r>
              <a:rPr lang="en-GB" altLang="en-US" dirty="0"/>
              <a:t>. </a:t>
            </a:r>
            <a:endParaRPr lang="en-GB" altLang="en-US" dirty="0" smtClean="0"/>
          </a:p>
          <a:p>
            <a:pPr>
              <a:buFont typeface="Wingdings" panose="05000000000000000000" pitchFamily="2" charset="2"/>
              <a:buChar char="Ø"/>
              <a:defRPr/>
            </a:pPr>
            <a:r>
              <a:rPr lang="en-GB" altLang="en-US" dirty="0"/>
              <a:t>The PM then completes a User Access Request form and submits this to the data centre. </a:t>
            </a:r>
            <a:endParaRPr lang="en-GB" altLang="en-US" dirty="0" smtClean="0"/>
          </a:p>
          <a:p>
            <a:pPr>
              <a:buFont typeface="Wingdings" panose="05000000000000000000" pitchFamily="2" charset="2"/>
              <a:buChar char="Ø"/>
              <a:defRPr/>
            </a:pPr>
            <a:r>
              <a:rPr lang="en-GB" altLang="en-US" dirty="0"/>
              <a:t>A username and password is then sent directly to each study team member. </a:t>
            </a:r>
            <a:endParaRPr lang="en-GB" altLang="en-US" dirty="0" smtClean="0"/>
          </a:p>
          <a:p>
            <a:pPr>
              <a:buFont typeface="Wingdings" panose="05000000000000000000" pitchFamily="2" charset="2"/>
              <a:buChar char="Ø"/>
              <a:defRPr/>
            </a:pPr>
            <a:r>
              <a:rPr lang="en-GB" altLang="en-US" dirty="0"/>
              <a:t>Once this has been issued the PM assigns all study team members to the training database &amp; screening log. </a:t>
            </a:r>
          </a:p>
          <a:p>
            <a:pPr>
              <a:buFont typeface="Wingdings" panose="05000000000000000000" pitchFamily="2" charset="2"/>
              <a:buChar char="Ø"/>
              <a:defRPr/>
            </a:pPr>
            <a:r>
              <a:rPr lang="en-GB" altLang="en-US" dirty="0"/>
              <a:t>O</a:t>
            </a:r>
            <a:r>
              <a:rPr lang="en-GB" altLang="en-US" dirty="0" smtClean="0"/>
              <a:t>nce your team have self-trained on the training databases of </a:t>
            </a:r>
            <a:r>
              <a:rPr lang="en-GB" altLang="en-US" dirty="0" err="1" smtClean="0"/>
              <a:t>REDCap</a:t>
            </a:r>
            <a:r>
              <a:rPr lang="en-GB" altLang="en-US" dirty="0" smtClean="0"/>
              <a:t> (at a minimum try to randomise a patient), sign and return the REDCAP training log to the Project Manager </a:t>
            </a:r>
            <a:r>
              <a:rPr lang="en-GB" altLang="en-US" dirty="0" smtClean="0">
                <a:hlinkClick r:id="rId4"/>
              </a:rPr>
              <a:t>–</a:t>
            </a:r>
            <a:r>
              <a:rPr lang="en-GB" altLang="en-US" dirty="0" smtClean="0"/>
              <a:t> </a:t>
            </a:r>
            <a:r>
              <a:rPr lang="en-GB" altLang="en-US" dirty="0" err="1" smtClean="0">
                <a:hlinkClick r:id="rId3"/>
              </a:rPr>
              <a:t>Hannah.Greenwood@nhs.scot</a:t>
            </a:r>
            <a:r>
              <a:rPr lang="en-GB" altLang="en-US" dirty="0" smtClean="0"/>
              <a:t> - who will assign access to the live database for your team.</a:t>
            </a:r>
          </a:p>
          <a:p>
            <a:pPr marL="0" indent="0">
              <a:buNone/>
              <a:defRPr/>
            </a:pPr>
            <a:endParaRPr lang="en-GB" altLang="en-US" i="1" dirty="0"/>
          </a:p>
        </p:txBody>
      </p:sp>
    </p:spTree>
    <p:extLst>
      <p:ext uri="{BB962C8B-B14F-4D97-AF65-F5344CB8AC3E}">
        <p14:creationId xmlns:p14="http://schemas.microsoft.com/office/powerpoint/2010/main" val="3697213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480639" y="205393"/>
            <a:ext cx="8596312" cy="1320800"/>
          </a:xfrm>
        </p:spPr>
        <p:txBody>
          <a:bodyPr/>
          <a:lstStyle/>
          <a:p>
            <a:pPr algn="ctr" eaLnBrk="1" hangingPunct="1"/>
            <a:r>
              <a:rPr lang="en-GB" altLang="en-US" b="1" dirty="0" smtClean="0">
                <a:latin typeface="Calibri" panose="020F0502020204030204" pitchFamily="34" charset="0"/>
                <a:cs typeface="Calibri" panose="020F0502020204030204" pitchFamily="34" charset="0"/>
              </a:rPr>
              <a:t>Fluids </a:t>
            </a:r>
            <a:r>
              <a:rPr lang="en-GB" altLang="en-US" b="1" dirty="0">
                <a:latin typeface="Calibri" panose="020F0502020204030204" pitchFamily="34" charset="0"/>
                <a:cs typeface="Calibri" panose="020F0502020204030204" pitchFamily="34" charset="0"/>
              </a:rPr>
              <a:t>and vasopressors completion</a:t>
            </a:r>
            <a:endParaRPr lang="en-GB" altLang="en-US" b="1" dirty="0" smtClean="0">
              <a:latin typeface="Calibri" panose="020F0502020204030204" pitchFamily="34" charset="0"/>
              <a:cs typeface="Calibri" panose="020F0502020204030204" pitchFamily="34" charset="0"/>
            </a:endParaRPr>
          </a:p>
        </p:txBody>
      </p:sp>
      <p:sp>
        <p:nvSpPr>
          <p:cNvPr id="64515" name="Content Placeholder 2"/>
          <p:cNvSpPr>
            <a:spLocks noGrp="1"/>
          </p:cNvSpPr>
          <p:nvPr>
            <p:ph idx="1"/>
          </p:nvPr>
        </p:nvSpPr>
        <p:spPr>
          <a:xfrm>
            <a:off x="527760" y="1378411"/>
            <a:ext cx="10834577" cy="3881437"/>
          </a:xfrm>
        </p:spPr>
        <p:txBody>
          <a:bodyPr/>
          <a:lstStyle/>
          <a:p>
            <a:pPr eaLnBrk="1" hangingPunct="1"/>
            <a:r>
              <a:rPr lang="en-GB" sz="1600" dirty="0" smtClean="0"/>
              <a:t>Please ensure that a </a:t>
            </a:r>
            <a:r>
              <a:rPr lang="en-GB" sz="1600" b="1" u="sng" dirty="0" smtClean="0"/>
              <a:t>IMP Infusion Stop time </a:t>
            </a:r>
            <a:r>
              <a:rPr lang="en-GB" sz="1600" dirty="0" smtClean="0"/>
              <a:t>is recorded for all participants randomised to the intervention arm.</a:t>
            </a:r>
          </a:p>
          <a:p>
            <a:pPr eaLnBrk="1" hangingPunct="1"/>
            <a:r>
              <a:rPr lang="en-GB" sz="1600" dirty="0"/>
              <a:t>Please enter the </a:t>
            </a:r>
            <a:r>
              <a:rPr lang="en-GB" sz="1600" b="1" u="sng" dirty="0"/>
              <a:t>cumulative </a:t>
            </a:r>
            <a:r>
              <a:rPr lang="en-GB" sz="1600" b="1" u="sng" dirty="0" smtClean="0"/>
              <a:t>TOTALs </a:t>
            </a:r>
            <a:r>
              <a:rPr lang="en-GB" sz="1600" dirty="0" smtClean="0"/>
              <a:t>for 1). the volume </a:t>
            </a:r>
            <a:r>
              <a:rPr lang="en-GB" sz="1600" dirty="0"/>
              <a:t>of </a:t>
            </a:r>
            <a:r>
              <a:rPr lang="en-GB" sz="1600" dirty="0" smtClean="0"/>
              <a:t>fluid 2). Total </a:t>
            </a:r>
            <a:r>
              <a:rPr lang="en-GB" sz="1600" dirty="0"/>
              <a:t>cumulative dose of </a:t>
            </a:r>
            <a:r>
              <a:rPr lang="en-GB" sz="1600" dirty="0" smtClean="0"/>
              <a:t>CENTRAL vasopressors, that </a:t>
            </a:r>
            <a:r>
              <a:rPr lang="en-GB" sz="1600" dirty="0"/>
              <a:t>the patient has received since randomisation (0 hours) at each time point, including the </a:t>
            </a:r>
            <a:r>
              <a:rPr lang="en-GB" sz="1600" dirty="0" smtClean="0"/>
              <a:t>volume/dose </a:t>
            </a:r>
            <a:r>
              <a:rPr lang="en-GB" sz="1600" dirty="0"/>
              <a:t>administered in most recent time </a:t>
            </a:r>
            <a:r>
              <a:rPr lang="en-GB" sz="1600" dirty="0" smtClean="0"/>
              <a:t>period.</a:t>
            </a:r>
          </a:p>
          <a:p>
            <a:pPr eaLnBrk="1" hangingPunct="1"/>
            <a:r>
              <a:rPr lang="en-GB" sz="1600" dirty="0"/>
              <a:t>For Example: If Vasopressin was administered at 6 hours, but not administered again for the rest of the 48 hour study period, Vasopressin must still be selected at every time point, with the total administered at 6 hours entered on each page. </a:t>
            </a:r>
            <a:endParaRPr lang="en-GB" sz="1600" dirty="0" smtClean="0"/>
          </a:p>
          <a:p>
            <a:pPr eaLnBrk="1" hangingPunct="1"/>
            <a:r>
              <a:rPr lang="en-GB" altLang="en-US" sz="1600" dirty="0" smtClean="0"/>
              <a:t>The eCRF </a:t>
            </a:r>
            <a:r>
              <a:rPr lang="en-GB" altLang="en-US" sz="1600" dirty="0"/>
              <a:t>should flag up error messages if you do enter a total </a:t>
            </a:r>
            <a:r>
              <a:rPr lang="en-GB" altLang="en-US" sz="1600" dirty="0" smtClean="0"/>
              <a:t>volume/dose </a:t>
            </a:r>
            <a:r>
              <a:rPr lang="en-GB" altLang="en-US" sz="1600" dirty="0"/>
              <a:t>at a later time point which is lower than that entered at an earlier time, to try and keep you right on this. </a:t>
            </a:r>
          </a:p>
          <a:p>
            <a:pPr eaLnBrk="1" hangingPunct="1"/>
            <a:r>
              <a:rPr lang="en-GB" altLang="en-US" sz="1600" dirty="0"/>
              <a:t>The vasopressors on the outcomes measures pages, should be recorded as whole numbers. With rounding up or down to nearest whole number if the calculated total dose includes a decimal point. </a:t>
            </a:r>
            <a:endParaRPr lang="en-GB" altLang="en-US" sz="1600" dirty="0" smtClean="0"/>
          </a:p>
          <a:p>
            <a:pPr eaLnBrk="1" hangingPunct="1"/>
            <a:r>
              <a:rPr lang="en-GB" altLang="en-US" sz="1600" dirty="0" smtClean="0"/>
              <a:t>Any </a:t>
            </a:r>
            <a:r>
              <a:rPr lang="en-GB" altLang="en-US" sz="1600" dirty="0"/>
              <a:t>IV medicines with a prepared volume greater than 100ml must be recorded in the eCRF as maintenance fluids (see also Appendix C).</a:t>
            </a:r>
          </a:p>
          <a:p>
            <a:pPr eaLnBrk="1" hangingPunct="1"/>
            <a:r>
              <a:rPr lang="en-GB" sz="1600" dirty="0" smtClean="0"/>
              <a:t>For </a:t>
            </a:r>
            <a:r>
              <a:rPr lang="en-GB" sz="1600" dirty="0"/>
              <a:t>fields which have changing values &amp; when participants survive though to discharge - all other fields should be completed (Other interventions, Outcomes (Secondary), Safety and Discharge pages</a:t>
            </a:r>
            <a:r>
              <a:rPr lang="en-GB" sz="1600" dirty="0" smtClean="0"/>
              <a:t>).</a:t>
            </a:r>
          </a:p>
          <a:p>
            <a:pPr eaLnBrk="1" hangingPunct="1"/>
            <a:endParaRPr lang="en-GB" altLang="en-US" dirty="0"/>
          </a:p>
        </p:txBody>
      </p:sp>
    </p:spTree>
    <p:extLst>
      <p:ext uri="{BB962C8B-B14F-4D97-AF65-F5344CB8AC3E}">
        <p14:creationId xmlns:p14="http://schemas.microsoft.com/office/powerpoint/2010/main" val="62548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198" y="227462"/>
            <a:ext cx="8596312" cy="1320800"/>
          </a:xfrm>
        </p:spPr>
        <p:txBody>
          <a:bodyPr/>
          <a:lstStyle/>
          <a:p>
            <a:r>
              <a:rPr lang="en-GB" dirty="0" smtClean="0"/>
              <a:t>eCRF – Primary End Point</a:t>
            </a:r>
            <a:endParaRPr lang="en-GB" dirty="0"/>
          </a:p>
        </p:txBody>
      </p:sp>
      <p:pic>
        <p:nvPicPr>
          <p:cNvPr id="7" name="Picture 6"/>
          <p:cNvPicPr>
            <a:picLocks noChangeAspect="1"/>
          </p:cNvPicPr>
          <p:nvPr/>
        </p:nvPicPr>
        <p:blipFill rotWithShape="1">
          <a:blip r:embed="rId3"/>
          <a:srcRect t="90736" r="89395"/>
          <a:stretch/>
        </p:blipFill>
        <p:spPr>
          <a:xfrm>
            <a:off x="7998587" y="1796366"/>
            <a:ext cx="1223016" cy="688420"/>
          </a:xfrm>
          <a:prstGeom prst="rect">
            <a:avLst/>
          </a:prstGeom>
        </p:spPr>
      </p:pic>
      <p:pic>
        <p:nvPicPr>
          <p:cNvPr id="11" name="Picture 10"/>
          <p:cNvPicPr>
            <a:picLocks noChangeAspect="1"/>
          </p:cNvPicPr>
          <p:nvPr/>
        </p:nvPicPr>
        <p:blipFill rotWithShape="1">
          <a:blip r:embed="rId4"/>
          <a:srcRect t="1" r="89322" b="72364"/>
          <a:stretch/>
        </p:blipFill>
        <p:spPr>
          <a:xfrm>
            <a:off x="7920782" y="1356124"/>
            <a:ext cx="1300821" cy="468712"/>
          </a:xfrm>
          <a:prstGeom prst="rect">
            <a:avLst/>
          </a:prstGeom>
        </p:spPr>
      </p:pic>
      <p:pic>
        <p:nvPicPr>
          <p:cNvPr id="16" name="Picture 15"/>
          <p:cNvPicPr>
            <a:picLocks noChangeAspect="1"/>
          </p:cNvPicPr>
          <p:nvPr/>
        </p:nvPicPr>
        <p:blipFill>
          <a:blip r:embed="rId5"/>
          <a:stretch>
            <a:fillRect/>
          </a:stretch>
        </p:blipFill>
        <p:spPr>
          <a:xfrm>
            <a:off x="6900354" y="784100"/>
            <a:ext cx="4983140" cy="6047498"/>
          </a:xfrm>
          <a:prstGeom prst="rect">
            <a:avLst/>
          </a:prstGeom>
        </p:spPr>
      </p:pic>
      <p:sp>
        <p:nvSpPr>
          <p:cNvPr id="18" name="TextBox 17"/>
          <p:cNvSpPr txBox="1"/>
          <p:nvPr/>
        </p:nvSpPr>
        <p:spPr>
          <a:xfrm>
            <a:off x="218365" y="887862"/>
            <a:ext cx="6155140" cy="5693866"/>
          </a:xfrm>
          <a:prstGeom prst="rect">
            <a:avLst/>
          </a:prstGeom>
          <a:solidFill>
            <a:schemeClr val="accent5"/>
          </a:solidFill>
        </p:spPr>
        <p:txBody>
          <a:bodyPr wrap="square">
            <a:spAutoFit/>
          </a:bodyPr>
          <a:lstStyle/>
          <a:p>
            <a:pPr marL="285750" indent="-285750" eaLnBrk="0" fontAlgn="base" hangingPunct="0">
              <a:spcBef>
                <a:spcPct val="0"/>
              </a:spcBef>
              <a:spcAft>
                <a:spcPct val="0"/>
              </a:spcAft>
              <a:buFont typeface="Arial" panose="020B0604020202020204" pitchFamily="34" charset="0"/>
              <a:buChar char="•"/>
              <a:defRPr/>
            </a:pPr>
            <a:r>
              <a:rPr lang="en-GB" sz="1400" b="1" u="sng" dirty="0">
                <a:solidFill>
                  <a:prstClr val="black"/>
                </a:solidFill>
              </a:rPr>
              <a:t>Primary </a:t>
            </a:r>
            <a:r>
              <a:rPr lang="en-GB" sz="1400" b="1" u="sng" dirty="0" smtClean="0">
                <a:solidFill>
                  <a:prstClr val="black"/>
                </a:solidFill>
              </a:rPr>
              <a:t>Outcome</a:t>
            </a:r>
          </a:p>
          <a:p>
            <a:pPr marL="285750" indent="-285750" eaLnBrk="0" fontAlgn="base" hangingPunct="0">
              <a:spcBef>
                <a:spcPct val="0"/>
              </a:spcBef>
              <a:spcAft>
                <a:spcPct val="0"/>
              </a:spcAft>
              <a:buFont typeface="Arial" panose="020B0604020202020204" pitchFamily="34" charset="0"/>
              <a:buChar char="•"/>
              <a:defRPr/>
            </a:pPr>
            <a:endParaRPr lang="en-GB" sz="1400" dirty="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400" dirty="0">
                <a:solidFill>
                  <a:prstClr val="black"/>
                </a:solidFill>
              </a:rPr>
              <a:t>Days Alive and Out of Hospital at 90 days is a primary outcome. </a:t>
            </a:r>
            <a:endParaRPr lang="en-GB" sz="1400"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endParaRPr lang="en-GB" sz="1400" dirty="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400" dirty="0">
                <a:solidFill>
                  <a:prstClr val="black"/>
                </a:solidFill>
              </a:rPr>
              <a:t>The mortality check must be performed after day 90, and within the time window (+ 14 Days), by reviewing the participants’ medical records. The assessment must reflect the participant’s status on day 90. </a:t>
            </a:r>
            <a:endParaRPr lang="en-GB" sz="1400"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endParaRPr lang="en-GB" sz="1400" dirty="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400" dirty="0">
                <a:solidFill>
                  <a:prstClr val="black"/>
                </a:solidFill>
              </a:rPr>
              <a:t>Protocol deviations will be recorded where the review is completed out with this window, including day 90, unless the patient is already deceased. </a:t>
            </a:r>
            <a:endParaRPr lang="en-GB" sz="1400"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endParaRPr lang="en-GB" sz="1400" dirty="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400" dirty="0">
                <a:solidFill>
                  <a:prstClr val="black"/>
                </a:solidFill>
              </a:rPr>
              <a:t>Discharge from the acute hospital to any community care facility or hospice will be counted as days out of hospital</a:t>
            </a:r>
            <a:r>
              <a:rPr lang="en-GB" sz="1400" dirty="0" smtClean="0">
                <a:solidFill>
                  <a:prstClr val="black"/>
                </a:solidFill>
              </a:rPr>
              <a:t>.</a:t>
            </a:r>
          </a:p>
          <a:p>
            <a:pPr marL="285750" indent="-285750" eaLnBrk="0" fontAlgn="base" hangingPunct="0">
              <a:spcBef>
                <a:spcPct val="0"/>
              </a:spcBef>
              <a:spcAft>
                <a:spcPct val="0"/>
              </a:spcAft>
              <a:buFont typeface="Arial" panose="020B0604020202020204" pitchFamily="34" charset="0"/>
              <a:buChar char="•"/>
              <a:defRPr/>
            </a:pPr>
            <a:endParaRPr lang="en-GB" sz="1400" dirty="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400" dirty="0">
                <a:solidFill>
                  <a:prstClr val="black"/>
                </a:solidFill>
              </a:rPr>
              <a:t>Please ensure that </a:t>
            </a:r>
            <a:r>
              <a:rPr lang="en-GB" sz="1400" dirty="0" smtClean="0">
                <a:solidFill>
                  <a:prstClr val="black"/>
                </a:solidFill>
              </a:rPr>
              <a:t>the;</a:t>
            </a:r>
          </a:p>
          <a:p>
            <a:pPr eaLnBrk="0" fontAlgn="base" hangingPunct="0">
              <a:spcBef>
                <a:spcPct val="0"/>
              </a:spcBef>
              <a:spcAft>
                <a:spcPct val="0"/>
              </a:spcAft>
              <a:defRPr/>
            </a:pPr>
            <a:endParaRPr lang="en-GB" sz="1400" b="1" u="sng"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400" b="1" u="sng" dirty="0" smtClean="0">
                <a:solidFill>
                  <a:prstClr val="black"/>
                </a:solidFill>
              </a:rPr>
              <a:t>1. Discharge Page </a:t>
            </a:r>
          </a:p>
          <a:p>
            <a:pPr marL="285750" indent="-285750" eaLnBrk="0" fontAlgn="base" hangingPunct="0">
              <a:spcBef>
                <a:spcPct val="0"/>
              </a:spcBef>
              <a:spcAft>
                <a:spcPct val="0"/>
              </a:spcAft>
              <a:buFont typeface="Arial" panose="020B0604020202020204" pitchFamily="34" charset="0"/>
              <a:buChar char="•"/>
              <a:defRPr/>
            </a:pPr>
            <a:r>
              <a:rPr lang="en-GB" sz="1400" b="1" u="sng" dirty="0" smtClean="0">
                <a:solidFill>
                  <a:prstClr val="black"/>
                </a:solidFill>
              </a:rPr>
              <a:t>2. Mortality checks at Day 30 &amp; Day 90 post randomisation</a:t>
            </a:r>
          </a:p>
          <a:p>
            <a:pPr marL="285750" indent="-285750" eaLnBrk="0" fontAlgn="base" hangingPunct="0">
              <a:spcBef>
                <a:spcPct val="0"/>
              </a:spcBef>
              <a:spcAft>
                <a:spcPct val="0"/>
              </a:spcAft>
              <a:buFont typeface="Arial" panose="020B0604020202020204" pitchFamily="34" charset="0"/>
              <a:buChar char="•"/>
              <a:defRPr/>
            </a:pPr>
            <a:r>
              <a:rPr lang="en-GB" sz="1400" b="1" u="sng" dirty="0" smtClean="0">
                <a:solidFill>
                  <a:prstClr val="black"/>
                </a:solidFill>
              </a:rPr>
              <a:t>3. </a:t>
            </a:r>
            <a:r>
              <a:rPr lang="en-GB" sz="1400" b="1" u="sng" dirty="0">
                <a:solidFill>
                  <a:prstClr val="black"/>
                </a:solidFill>
              </a:rPr>
              <a:t>A</a:t>
            </a:r>
            <a:r>
              <a:rPr lang="en-GB" sz="1400" b="1" u="sng" dirty="0" smtClean="0">
                <a:solidFill>
                  <a:prstClr val="black"/>
                </a:solidFill>
              </a:rPr>
              <a:t>nd details of any Unplanned re-admissions within 90 days of randomisation (Admissions Follow up 90 Days) are all </a:t>
            </a:r>
            <a:r>
              <a:rPr lang="en-GB" sz="1400" b="1" u="sng" dirty="0">
                <a:solidFill>
                  <a:prstClr val="black"/>
                </a:solidFill>
              </a:rPr>
              <a:t>in entered in </a:t>
            </a:r>
            <a:r>
              <a:rPr lang="en-GB" sz="1400" b="1" u="sng" dirty="0" smtClean="0">
                <a:solidFill>
                  <a:prstClr val="black"/>
                </a:solidFill>
              </a:rPr>
              <a:t>full in the eCRF</a:t>
            </a:r>
            <a:r>
              <a:rPr lang="en-GB" sz="1400" b="1" u="sng" dirty="0">
                <a:solidFill>
                  <a:prstClr val="black"/>
                </a:solidFill>
              </a:rPr>
              <a:t>. </a:t>
            </a:r>
            <a:endParaRPr lang="en-GB" sz="1400" b="1" u="sng" dirty="0" smtClean="0">
              <a:solidFill>
                <a:prstClr val="black"/>
              </a:solidFill>
            </a:endParaRPr>
          </a:p>
          <a:p>
            <a:pPr eaLnBrk="0" fontAlgn="base" hangingPunct="0">
              <a:spcBef>
                <a:spcPct val="0"/>
              </a:spcBef>
              <a:spcAft>
                <a:spcPct val="0"/>
              </a:spcAft>
              <a:defRPr/>
            </a:pPr>
            <a:endParaRPr lang="en-GB" sz="1400" b="1" u="sng"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400" b="1" u="sng" dirty="0" smtClean="0">
                <a:solidFill>
                  <a:prstClr val="black"/>
                </a:solidFill>
              </a:rPr>
              <a:t>** All </a:t>
            </a:r>
            <a:r>
              <a:rPr lang="en-GB" sz="1400" b="1" u="sng" dirty="0">
                <a:solidFill>
                  <a:prstClr val="black"/>
                </a:solidFill>
              </a:rPr>
              <a:t>of which are required to ‘piece’ together the primary outcome behind the scenes. </a:t>
            </a:r>
          </a:p>
        </p:txBody>
      </p:sp>
    </p:spTree>
    <p:extLst>
      <p:ext uri="{BB962C8B-B14F-4D97-AF65-F5344CB8AC3E}">
        <p14:creationId xmlns:p14="http://schemas.microsoft.com/office/powerpoint/2010/main" val="429048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77863" y="119063"/>
            <a:ext cx="8596312" cy="1320800"/>
          </a:xfrm>
        </p:spPr>
        <p:txBody>
          <a:bodyPr/>
          <a:lstStyle/>
          <a:p>
            <a:pPr algn="ctr" eaLnBrk="1" hangingPunct="1"/>
            <a:r>
              <a:rPr lang="en-GB" altLang="en-US" b="1" u="sng" dirty="0" err="1" smtClean="0">
                <a:latin typeface="Calibri" panose="020F0502020204030204" pitchFamily="34" charset="0"/>
                <a:cs typeface="Calibri" panose="020F0502020204030204" pitchFamily="34" charset="0"/>
              </a:rPr>
              <a:t>eCRF</a:t>
            </a:r>
            <a:r>
              <a:rPr lang="en-GB" altLang="en-US" b="1" u="sng" dirty="0" smtClean="0">
                <a:latin typeface="Calibri" panose="020F0502020204030204" pitchFamily="34" charset="0"/>
                <a:cs typeface="Calibri" panose="020F0502020204030204" pitchFamily="34" charset="0"/>
              </a:rPr>
              <a:t> - </a:t>
            </a:r>
            <a:r>
              <a:rPr lang="en-GB" altLang="en-US" b="1" u="sng" dirty="0" err="1" smtClean="0">
                <a:latin typeface="Calibri" panose="020F0502020204030204" pitchFamily="34" charset="0"/>
                <a:cs typeface="Calibri" panose="020F0502020204030204" pitchFamily="34" charset="0"/>
              </a:rPr>
              <a:t>REDCap</a:t>
            </a:r>
            <a:endParaRPr lang="en-GB" altLang="en-US" b="1" u="sng" dirty="0" smtClean="0">
              <a:latin typeface="Calibri" panose="020F0502020204030204" pitchFamily="34" charset="0"/>
              <a:cs typeface="Calibri" panose="020F0502020204030204" pitchFamily="34" charset="0"/>
            </a:endParaRPr>
          </a:p>
        </p:txBody>
      </p:sp>
      <p:pic>
        <p:nvPicPr>
          <p:cNvPr id="21507"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82900" y="901700"/>
            <a:ext cx="8596313" cy="2360613"/>
          </a:xfrm>
        </p:spPr>
      </p:pic>
      <p:pic>
        <p:nvPicPr>
          <p:cNvPr id="2150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6338" y="3524250"/>
            <a:ext cx="92741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2413" y="4259263"/>
            <a:ext cx="8294687"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5738" y="568325"/>
            <a:ext cx="2085975" cy="3048000"/>
          </a:xfrm>
          <a:prstGeom prst="rect">
            <a:avLst/>
          </a:prstGeom>
          <a:solidFill>
            <a:schemeClr val="accent5"/>
          </a:solidFill>
        </p:spPr>
        <p:txBody>
          <a:bodyPr>
            <a:spAutoFit/>
          </a:bodyPr>
          <a:lstStyle/>
          <a:p>
            <a:pPr marL="285750" indent="-285750" eaLnBrk="0" fontAlgn="base" hangingPunct="0">
              <a:spcBef>
                <a:spcPct val="0"/>
              </a:spcBef>
              <a:spcAft>
                <a:spcPct val="0"/>
              </a:spcAft>
              <a:buFont typeface="Arial" panose="020B0604020202020204" pitchFamily="34" charset="0"/>
              <a:buChar char="•"/>
              <a:defRPr/>
            </a:pPr>
            <a:r>
              <a:rPr lang="en-GB" sz="1600" dirty="0">
                <a:solidFill>
                  <a:prstClr val="black"/>
                </a:solidFill>
              </a:rPr>
              <a:t>The website link will take you to the home page where you will find the login screen. </a:t>
            </a:r>
            <a:endParaRPr lang="en-GB" sz="1600"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600" dirty="0" smtClean="0">
                <a:solidFill>
                  <a:prstClr val="black"/>
                </a:solidFill>
              </a:rPr>
              <a:t>Below </a:t>
            </a:r>
            <a:r>
              <a:rPr lang="en-GB" sz="1600" dirty="0">
                <a:solidFill>
                  <a:prstClr val="black"/>
                </a:solidFill>
              </a:rPr>
              <a:t>this is also the “forgot your password” link which will enable you to reset your password.</a:t>
            </a:r>
          </a:p>
        </p:txBody>
      </p:sp>
      <p:sp>
        <p:nvSpPr>
          <p:cNvPr id="3" name="TextBox 2"/>
          <p:cNvSpPr txBox="1"/>
          <p:nvPr/>
        </p:nvSpPr>
        <p:spPr>
          <a:xfrm>
            <a:off x="146050" y="3778250"/>
            <a:ext cx="2125663" cy="2062163"/>
          </a:xfrm>
          <a:prstGeom prst="rect">
            <a:avLst/>
          </a:prstGeom>
          <a:solidFill>
            <a:schemeClr val="accent5"/>
          </a:solidFill>
        </p:spPr>
        <p:txBody>
          <a:bodyPr>
            <a:spAutoFit/>
          </a:bodyPr>
          <a:lstStyle/>
          <a:p>
            <a:pPr marL="285750" indent="-285750" eaLnBrk="0" fontAlgn="base" hangingPunct="0">
              <a:spcBef>
                <a:spcPct val="0"/>
              </a:spcBef>
              <a:spcAft>
                <a:spcPct val="0"/>
              </a:spcAft>
              <a:buFont typeface="Arial" panose="020B0604020202020204" pitchFamily="34" charset="0"/>
              <a:buChar char="•"/>
              <a:defRPr/>
            </a:pPr>
            <a:r>
              <a:rPr lang="en-GB" sz="1600" dirty="0">
                <a:solidFill>
                  <a:prstClr val="black"/>
                </a:solidFill>
              </a:rPr>
              <a:t>Once you have logged in, select “My Projects” and you will be presented with the EVIS training forms and screening log.</a:t>
            </a:r>
          </a:p>
        </p:txBody>
      </p:sp>
      <p:sp>
        <p:nvSpPr>
          <p:cNvPr id="4" name="Oval 3"/>
          <p:cNvSpPr/>
          <p:nvPr/>
        </p:nvSpPr>
        <p:spPr>
          <a:xfrm>
            <a:off x="3817938" y="3522663"/>
            <a:ext cx="868362" cy="5381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21513" name="TextBox 4"/>
          <p:cNvSpPr txBox="1">
            <a:spLocks noChangeArrowheads="1"/>
          </p:cNvSpPr>
          <p:nvPr/>
        </p:nvSpPr>
        <p:spPr bwMode="auto">
          <a:xfrm>
            <a:off x="146050" y="6102350"/>
            <a:ext cx="11669713" cy="522288"/>
          </a:xfrm>
          <a:prstGeom prst="rect">
            <a:avLst/>
          </a:prstGeom>
          <a:solidFill>
            <a:schemeClr val="bg1"/>
          </a:solidFill>
          <a:ln w="9525">
            <a:solidFill>
              <a:schemeClr val="tx1"/>
            </a:solid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FontTx/>
              <a:buNone/>
            </a:pPr>
            <a:r>
              <a:rPr lang="en-GB" altLang="en-US" sz="1400" i="1" dirty="0">
                <a:solidFill>
                  <a:srgbClr val="FF0000"/>
                </a:solidFill>
              </a:rPr>
              <a:t>Please note: only once you have completed self-training and returned the completed training log will you be granted access to the live database where participant data can be entered.</a:t>
            </a:r>
          </a:p>
        </p:txBody>
      </p:sp>
    </p:spTree>
    <p:extLst>
      <p:ext uri="{BB962C8B-B14F-4D97-AF65-F5344CB8AC3E}">
        <p14:creationId xmlns:p14="http://schemas.microsoft.com/office/powerpoint/2010/main" val="1817394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1938" y="811213"/>
            <a:ext cx="2146300" cy="3986213"/>
          </a:xfrm>
        </p:spPr>
      </p:pic>
      <p:sp>
        <p:nvSpPr>
          <p:cNvPr id="23555" name="Title 1"/>
          <p:cNvSpPr>
            <a:spLocks noGrp="1"/>
          </p:cNvSpPr>
          <p:nvPr>
            <p:ph type="title"/>
          </p:nvPr>
        </p:nvSpPr>
        <p:spPr>
          <a:xfrm>
            <a:off x="1420813" y="150813"/>
            <a:ext cx="8596312" cy="1320800"/>
          </a:xfrm>
        </p:spPr>
        <p:txBody>
          <a:bodyPr/>
          <a:lstStyle/>
          <a:p>
            <a:pPr algn="ctr" eaLnBrk="1" hangingPunct="1"/>
            <a:r>
              <a:rPr lang="en-GB" altLang="en-US" b="1" u="sng" dirty="0" err="1" smtClean="0">
                <a:latin typeface="Calibri" panose="020F0502020204030204" pitchFamily="34" charset="0"/>
                <a:cs typeface="Calibri" panose="020F0502020204030204" pitchFamily="34" charset="0"/>
              </a:rPr>
              <a:t>eCRF</a:t>
            </a:r>
            <a:r>
              <a:rPr lang="en-GB" altLang="en-US" b="1" u="sng" dirty="0" smtClean="0">
                <a:latin typeface="Calibri" panose="020F0502020204030204" pitchFamily="34" charset="0"/>
                <a:cs typeface="Calibri" panose="020F0502020204030204" pitchFamily="34" charset="0"/>
              </a:rPr>
              <a:t> – </a:t>
            </a:r>
            <a:r>
              <a:rPr lang="en-GB" altLang="en-US" b="1" u="sng" dirty="0" err="1" smtClean="0">
                <a:latin typeface="Calibri" panose="020F0502020204030204" pitchFamily="34" charset="0"/>
                <a:cs typeface="Calibri" panose="020F0502020204030204" pitchFamily="34" charset="0"/>
              </a:rPr>
              <a:t>REDCap</a:t>
            </a:r>
            <a:r>
              <a:rPr lang="en-GB" altLang="en-US" b="1" u="sng" dirty="0" smtClean="0">
                <a:latin typeface="Calibri" panose="020F0502020204030204" pitchFamily="34" charset="0"/>
                <a:cs typeface="Calibri" panose="020F0502020204030204" pitchFamily="34" charset="0"/>
              </a:rPr>
              <a:t> (Screening Log)</a:t>
            </a:r>
          </a:p>
        </p:txBody>
      </p:sp>
      <p:pic>
        <p:nvPicPr>
          <p:cNvPr id="2355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0938" y="858838"/>
            <a:ext cx="6897687"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35525" y="3303589"/>
            <a:ext cx="702310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94712" y="4836319"/>
            <a:ext cx="3363913"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78576" y="811213"/>
            <a:ext cx="2125663" cy="4248150"/>
          </a:xfrm>
          <a:prstGeom prst="rect">
            <a:avLst/>
          </a:prstGeom>
          <a:solidFill>
            <a:schemeClr val="accent5"/>
          </a:solidFill>
        </p:spPr>
        <p:txBody>
          <a:bodyPr>
            <a:spAutoFit/>
          </a:bodyPr>
          <a:lstStyle/>
          <a:p>
            <a:pPr marL="285750" indent="-285750" eaLnBrk="0" fontAlgn="base" hangingPunct="0">
              <a:spcBef>
                <a:spcPct val="0"/>
              </a:spcBef>
              <a:spcAft>
                <a:spcPct val="0"/>
              </a:spcAft>
              <a:buFont typeface="Arial" panose="020B0604020202020204" pitchFamily="34" charset="0"/>
              <a:buChar char="•"/>
              <a:defRPr/>
            </a:pPr>
            <a:r>
              <a:rPr lang="en-GB" dirty="0">
                <a:solidFill>
                  <a:prstClr val="black"/>
                </a:solidFill>
              </a:rPr>
              <a:t>To add a participant to the screening log, select “add/edit records”. This also allows you to view existing participant records – as you can see in this slide patient 1977-1 has been selected.</a:t>
            </a:r>
          </a:p>
          <a:p>
            <a:pPr eaLnBrk="0" fontAlgn="base" hangingPunct="0">
              <a:spcBef>
                <a:spcPct val="0"/>
              </a:spcBef>
              <a:spcAft>
                <a:spcPct val="0"/>
              </a:spcAft>
              <a:defRPr/>
            </a:pPr>
            <a:endParaRPr lang="en-GB" dirty="0">
              <a:solidFill>
                <a:prstClr val="black"/>
              </a:solidFill>
            </a:endParaRPr>
          </a:p>
        </p:txBody>
      </p:sp>
      <p:pic>
        <p:nvPicPr>
          <p:cNvPr id="23560"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563" y="3074988"/>
            <a:ext cx="14319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4"/>
          <p:cNvSpPr txBox="1">
            <a:spLocks noChangeArrowheads="1"/>
          </p:cNvSpPr>
          <p:nvPr/>
        </p:nvSpPr>
        <p:spPr bwMode="auto">
          <a:xfrm>
            <a:off x="182562" y="5083176"/>
            <a:ext cx="8402637" cy="15696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FontTx/>
              <a:buNone/>
            </a:pPr>
            <a:r>
              <a:rPr lang="en-GB" altLang="en-US" sz="1600" dirty="0">
                <a:solidFill>
                  <a:prstClr val="black"/>
                </a:solidFill>
              </a:rPr>
              <a:t>Please ensure that all screening activity is recorded in the live </a:t>
            </a:r>
            <a:r>
              <a:rPr lang="en-GB" altLang="en-US" sz="1600" dirty="0" err="1">
                <a:solidFill>
                  <a:prstClr val="black"/>
                </a:solidFill>
              </a:rPr>
              <a:t>eCRF</a:t>
            </a:r>
            <a:r>
              <a:rPr lang="en-GB" altLang="en-US" sz="1600" dirty="0">
                <a:solidFill>
                  <a:prstClr val="black"/>
                </a:solidFill>
              </a:rPr>
              <a:t> screening log database for all patients who are actively screened for participation in EVIS, and that this record is kept up to date. </a:t>
            </a:r>
          </a:p>
          <a:p>
            <a:pPr eaLnBrk="0" fontAlgn="base" hangingPunct="0">
              <a:spcBef>
                <a:spcPct val="0"/>
              </a:spcBef>
              <a:spcAft>
                <a:spcPct val="0"/>
              </a:spcAft>
              <a:buClrTx/>
              <a:buSzTx/>
              <a:buFontTx/>
              <a:buNone/>
            </a:pPr>
            <a:endParaRPr lang="en-GB" altLang="en-US" sz="1600" dirty="0">
              <a:solidFill>
                <a:prstClr val="black"/>
              </a:solidFill>
            </a:endParaRPr>
          </a:p>
          <a:p>
            <a:pPr eaLnBrk="0" fontAlgn="base" hangingPunct="0">
              <a:spcBef>
                <a:spcPct val="0"/>
              </a:spcBef>
              <a:spcAft>
                <a:spcPct val="0"/>
              </a:spcAft>
              <a:buClrTx/>
              <a:buSzTx/>
              <a:buFontTx/>
              <a:buNone/>
            </a:pPr>
            <a:r>
              <a:rPr lang="en-GB" altLang="en-US" sz="1600" dirty="0">
                <a:solidFill>
                  <a:prstClr val="black"/>
                </a:solidFill>
              </a:rPr>
              <a:t>This is irrespective of whether they go on to be randomised or eligible and includes the screening records for eligible participants who then proceed to be randomised. </a:t>
            </a:r>
          </a:p>
        </p:txBody>
      </p:sp>
    </p:spTree>
    <p:extLst>
      <p:ext uri="{BB962C8B-B14F-4D97-AF65-F5344CB8AC3E}">
        <p14:creationId xmlns:p14="http://schemas.microsoft.com/office/powerpoint/2010/main" val="43799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1135063" y="392113"/>
            <a:ext cx="8596312" cy="1320800"/>
          </a:xfrm>
        </p:spPr>
        <p:txBody>
          <a:bodyPr/>
          <a:lstStyle/>
          <a:p>
            <a:pPr algn="ctr" eaLnBrk="1" hangingPunct="1"/>
            <a:r>
              <a:rPr lang="en-GB" altLang="en-US" b="1" u="sng" dirty="0" err="1" smtClean="0">
                <a:latin typeface="Calibri" panose="020F0502020204030204" pitchFamily="34" charset="0"/>
                <a:cs typeface="Calibri" panose="020F0502020204030204" pitchFamily="34" charset="0"/>
              </a:rPr>
              <a:t>eCRF</a:t>
            </a:r>
            <a:r>
              <a:rPr lang="en-GB" altLang="en-US" b="1" u="sng" dirty="0" smtClean="0">
                <a:latin typeface="Calibri" panose="020F0502020204030204" pitchFamily="34" charset="0"/>
                <a:cs typeface="Calibri" panose="020F0502020204030204" pitchFamily="34" charset="0"/>
              </a:rPr>
              <a:t> – </a:t>
            </a:r>
            <a:r>
              <a:rPr lang="en-GB" altLang="en-US" b="1" u="sng" dirty="0" err="1" smtClean="0">
                <a:latin typeface="Calibri" panose="020F0502020204030204" pitchFamily="34" charset="0"/>
                <a:cs typeface="Calibri" panose="020F0502020204030204" pitchFamily="34" charset="0"/>
              </a:rPr>
              <a:t>REDCap</a:t>
            </a:r>
            <a:r>
              <a:rPr lang="en-GB" altLang="en-US" b="1" u="sng" dirty="0" smtClean="0">
                <a:latin typeface="Calibri" panose="020F0502020204030204" pitchFamily="34" charset="0"/>
                <a:cs typeface="Calibri" panose="020F0502020204030204" pitchFamily="34" charset="0"/>
              </a:rPr>
              <a:t> (Screening Log Contd.)</a:t>
            </a:r>
          </a:p>
        </p:txBody>
      </p:sp>
      <p:sp>
        <p:nvSpPr>
          <p:cNvPr id="2" name="TextBox 1"/>
          <p:cNvSpPr txBox="1"/>
          <p:nvPr/>
        </p:nvSpPr>
        <p:spPr>
          <a:xfrm>
            <a:off x="641928" y="1623251"/>
            <a:ext cx="4090988" cy="4401205"/>
          </a:xfrm>
          <a:prstGeom prst="rect">
            <a:avLst/>
          </a:prstGeom>
          <a:solidFill>
            <a:schemeClr val="accent5"/>
          </a:solidFill>
        </p:spPr>
        <p:txBody>
          <a:bodyPr>
            <a:spAutoFit/>
          </a:bodyPr>
          <a:lstStyle/>
          <a:p>
            <a:pPr marL="342900" indent="-342900" eaLnBrk="0" fontAlgn="base" hangingPunct="0">
              <a:spcBef>
                <a:spcPct val="0"/>
              </a:spcBef>
              <a:spcAft>
                <a:spcPct val="0"/>
              </a:spcAft>
              <a:buFont typeface="Arial" panose="020B0604020202020204" pitchFamily="34" charset="0"/>
              <a:buChar char="•"/>
              <a:defRPr/>
            </a:pPr>
            <a:r>
              <a:rPr lang="en-GB" sz="2000" dirty="0">
                <a:solidFill>
                  <a:prstClr val="black"/>
                </a:solidFill>
              </a:rPr>
              <a:t>You should now be able to see an example a participant screening log &amp; the data which should be entered on this form to confirm whether or not the patient was eligible or not</a:t>
            </a:r>
            <a:r>
              <a:rPr lang="en-GB" sz="2000" dirty="0" smtClean="0">
                <a:solidFill>
                  <a:prstClr val="black"/>
                </a:solidFill>
              </a:rPr>
              <a:t>.</a:t>
            </a:r>
          </a:p>
          <a:p>
            <a:pPr marL="342900" indent="-342900" eaLnBrk="0" fontAlgn="base" hangingPunct="0">
              <a:spcBef>
                <a:spcPct val="0"/>
              </a:spcBef>
              <a:spcAft>
                <a:spcPct val="0"/>
              </a:spcAft>
              <a:buFont typeface="Arial" panose="020B0604020202020204" pitchFamily="34" charset="0"/>
              <a:buChar char="•"/>
              <a:defRPr/>
            </a:pPr>
            <a:r>
              <a:rPr lang="en-GB" sz="2000" dirty="0">
                <a:solidFill>
                  <a:prstClr val="black"/>
                </a:solidFill>
              </a:rPr>
              <a:t>You will need to select the main reason a participant was not eligible, if this was the case. This will be using an exclusion code which can be found in appendix 1 of the paper EVIS Screening log (</a:t>
            </a:r>
            <a:r>
              <a:rPr lang="en-GB" sz="2000" dirty="0" smtClean="0">
                <a:solidFill>
                  <a:prstClr val="black"/>
                </a:solidFill>
              </a:rPr>
              <a:t>V4.0).</a:t>
            </a:r>
            <a:endParaRPr lang="en-GB" sz="2000" dirty="0">
              <a:solidFill>
                <a:prstClr val="black"/>
              </a:solidFill>
            </a:endParaRPr>
          </a:p>
        </p:txBody>
      </p:sp>
      <p:pic>
        <p:nvPicPr>
          <p:cNvPr id="4" name="Picture 3"/>
          <p:cNvPicPr>
            <a:picLocks noChangeAspect="1"/>
          </p:cNvPicPr>
          <p:nvPr/>
        </p:nvPicPr>
        <p:blipFill>
          <a:blip r:embed="rId3"/>
          <a:stretch>
            <a:fillRect/>
          </a:stretch>
        </p:blipFill>
        <p:spPr>
          <a:xfrm>
            <a:off x="4976019" y="1219200"/>
            <a:ext cx="5912110" cy="5209309"/>
          </a:xfrm>
          <a:prstGeom prst="rect">
            <a:avLst/>
          </a:prstGeom>
        </p:spPr>
      </p:pic>
    </p:spTree>
    <p:extLst>
      <p:ext uri="{BB962C8B-B14F-4D97-AF65-F5344CB8AC3E}">
        <p14:creationId xmlns:p14="http://schemas.microsoft.com/office/powerpoint/2010/main" val="5675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1135063" y="392113"/>
            <a:ext cx="8596312" cy="1320800"/>
          </a:xfrm>
        </p:spPr>
        <p:txBody>
          <a:bodyPr/>
          <a:lstStyle/>
          <a:p>
            <a:pPr algn="ctr" eaLnBrk="1" hangingPunct="1"/>
            <a:r>
              <a:rPr lang="en-GB" altLang="en-US" b="1" u="sng" dirty="0" err="1" smtClean="0">
                <a:latin typeface="Calibri" panose="020F0502020204030204" pitchFamily="34" charset="0"/>
                <a:cs typeface="Calibri" panose="020F0502020204030204" pitchFamily="34" charset="0"/>
              </a:rPr>
              <a:t>eCRF</a:t>
            </a:r>
            <a:r>
              <a:rPr lang="en-GB" altLang="en-US" b="1" u="sng" dirty="0" smtClean="0">
                <a:latin typeface="Calibri" panose="020F0502020204030204" pitchFamily="34" charset="0"/>
                <a:cs typeface="Calibri" panose="020F0502020204030204" pitchFamily="34" charset="0"/>
              </a:rPr>
              <a:t> – </a:t>
            </a:r>
            <a:r>
              <a:rPr lang="en-GB" altLang="en-US" b="1" u="sng" dirty="0" err="1" smtClean="0">
                <a:latin typeface="Calibri" panose="020F0502020204030204" pitchFamily="34" charset="0"/>
                <a:cs typeface="Calibri" panose="020F0502020204030204" pitchFamily="34" charset="0"/>
              </a:rPr>
              <a:t>REDCap</a:t>
            </a:r>
            <a:r>
              <a:rPr lang="en-GB" altLang="en-US" b="1" u="sng" dirty="0" smtClean="0">
                <a:latin typeface="Calibri" panose="020F0502020204030204" pitchFamily="34" charset="0"/>
                <a:cs typeface="Calibri" panose="020F0502020204030204" pitchFamily="34" charset="0"/>
              </a:rPr>
              <a:t> (Screening Log Contd.)</a:t>
            </a:r>
          </a:p>
        </p:txBody>
      </p:sp>
      <p:sp>
        <p:nvSpPr>
          <p:cNvPr id="2" name="TextBox 1"/>
          <p:cNvSpPr txBox="1"/>
          <p:nvPr/>
        </p:nvSpPr>
        <p:spPr>
          <a:xfrm>
            <a:off x="434109" y="1052513"/>
            <a:ext cx="4090988" cy="5632311"/>
          </a:xfrm>
          <a:prstGeom prst="rect">
            <a:avLst/>
          </a:prstGeom>
          <a:solidFill>
            <a:schemeClr val="accent5"/>
          </a:solidFill>
        </p:spPr>
        <p:txBody>
          <a:bodyPr>
            <a:spAutoFit/>
          </a:bodyPr>
          <a:lstStyle/>
          <a:p>
            <a:pPr marL="342900" indent="-342900" eaLnBrk="0" fontAlgn="base" hangingPunct="0">
              <a:spcBef>
                <a:spcPct val="0"/>
              </a:spcBef>
              <a:spcAft>
                <a:spcPct val="0"/>
              </a:spcAft>
              <a:buFont typeface="Arial" panose="020B0604020202020204" pitchFamily="34" charset="0"/>
              <a:buChar char="•"/>
              <a:defRPr/>
            </a:pPr>
            <a:r>
              <a:rPr lang="en-GB" sz="2000" dirty="0">
                <a:solidFill>
                  <a:prstClr val="black"/>
                </a:solidFill>
              </a:rPr>
              <a:t>If the patient was eligible, then a pop-up will appear, asking you to confirm if the participant was then randomised. </a:t>
            </a:r>
            <a:endParaRPr lang="en-GB" sz="2000" dirty="0" smtClean="0">
              <a:solidFill>
                <a:prstClr val="black"/>
              </a:solidFill>
            </a:endParaRPr>
          </a:p>
          <a:p>
            <a:pPr marL="342900" indent="-342900" eaLnBrk="0" fontAlgn="base" hangingPunct="0">
              <a:spcBef>
                <a:spcPct val="0"/>
              </a:spcBef>
              <a:spcAft>
                <a:spcPct val="0"/>
              </a:spcAft>
              <a:buFont typeface="Arial" panose="020B0604020202020204" pitchFamily="34" charset="0"/>
              <a:buChar char="•"/>
              <a:defRPr/>
            </a:pPr>
            <a:r>
              <a:rPr lang="en-GB" sz="2000" dirty="0">
                <a:solidFill>
                  <a:prstClr val="black"/>
                </a:solidFill>
              </a:rPr>
              <a:t>If they go on to be randomised – you will need to enter their enrolment number (i.e. Record ID Number</a:t>
            </a:r>
            <a:r>
              <a:rPr lang="en-GB" sz="2000" dirty="0" smtClean="0">
                <a:solidFill>
                  <a:prstClr val="black"/>
                </a:solidFill>
              </a:rPr>
              <a:t>).</a:t>
            </a:r>
          </a:p>
          <a:p>
            <a:pPr marL="342900" indent="-342900" eaLnBrk="0" fontAlgn="base" hangingPunct="0">
              <a:spcBef>
                <a:spcPct val="0"/>
              </a:spcBef>
              <a:spcAft>
                <a:spcPct val="0"/>
              </a:spcAft>
              <a:buFont typeface="Arial" panose="020B0604020202020204" pitchFamily="34" charset="0"/>
              <a:buChar char="•"/>
              <a:defRPr/>
            </a:pPr>
            <a:r>
              <a:rPr lang="en-GB" sz="2000" dirty="0">
                <a:solidFill>
                  <a:prstClr val="black"/>
                </a:solidFill>
              </a:rPr>
              <a:t>I</a:t>
            </a:r>
            <a:r>
              <a:rPr lang="en-GB" sz="2000" dirty="0" smtClean="0">
                <a:solidFill>
                  <a:prstClr val="black"/>
                </a:solidFill>
              </a:rPr>
              <a:t>f </a:t>
            </a:r>
            <a:r>
              <a:rPr lang="en-GB" sz="2000" dirty="0">
                <a:solidFill>
                  <a:prstClr val="black"/>
                </a:solidFill>
              </a:rPr>
              <a:t>this is a no then coded options will appear so you can record why they were eligible, but not randomised in to the study. </a:t>
            </a:r>
            <a:endParaRPr lang="en-GB" sz="2000" dirty="0" smtClean="0">
              <a:solidFill>
                <a:prstClr val="black"/>
              </a:solidFill>
            </a:endParaRPr>
          </a:p>
          <a:p>
            <a:pPr marL="342900" indent="-342900" eaLnBrk="0" fontAlgn="base" hangingPunct="0">
              <a:spcBef>
                <a:spcPct val="0"/>
              </a:spcBef>
              <a:spcAft>
                <a:spcPct val="0"/>
              </a:spcAft>
              <a:buFont typeface="Arial" panose="020B0604020202020204" pitchFamily="34" charset="0"/>
              <a:buChar char="•"/>
              <a:defRPr/>
            </a:pPr>
            <a:r>
              <a:rPr lang="en-GB" sz="2000" dirty="0" smtClean="0">
                <a:solidFill>
                  <a:prstClr val="black"/>
                </a:solidFill>
              </a:rPr>
              <a:t>Once </a:t>
            </a:r>
            <a:r>
              <a:rPr lang="en-GB" sz="2000" dirty="0">
                <a:solidFill>
                  <a:prstClr val="black"/>
                </a:solidFill>
              </a:rPr>
              <a:t>the data has been fully entered, you should select “Complete” on the drop-down menu and save the form.</a:t>
            </a:r>
          </a:p>
        </p:txBody>
      </p:sp>
      <p:pic>
        <p:nvPicPr>
          <p:cNvPr id="3" name="Picture 2"/>
          <p:cNvPicPr>
            <a:picLocks noChangeAspect="1"/>
          </p:cNvPicPr>
          <p:nvPr/>
        </p:nvPicPr>
        <p:blipFill>
          <a:blip r:embed="rId3"/>
          <a:stretch>
            <a:fillRect/>
          </a:stretch>
        </p:blipFill>
        <p:spPr>
          <a:xfrm>
            <a:off x="5226051" y="1052513"/>
            <a:ext cx="6151420" cy="1877668"/>
          </a:xfrm>
          <a:prstGeom prst="rect">
            <a:avLst/>
          </a:prstGeom>
        </p:spPr>
      </p:pic>
      <p:pic>
        <p:nvPicPr>
          <p:cNvPr id="5" name="Picture 4"/>
          <p:cNvPicPr>
            <a:picLocks noChangeAspect="1"/>
          </p:cNvPicPr>
          <p:nvPr/>
        </p:nvPicPr>
        <p:blipFill>
          <a:blip r:embed="rId4"/>
          <a:stretch>
            <a:fillRect/>
          </a:stretch>
        </p:blipFill>
        <p:spPr>
          <a:xfrm>
            <a:off x="5198343" y="3590581"/>
            <a:ext cx="6179128" cy="1853740"/>
          </a:xfrm>
          <a:prstGeom prst="rect">
            <a:avLst/>
          </a:prstGeom>
        </p:spPr>
      </p:pic>
    </p:spTree>
    <p:extLst>
      <p:ext uri="{BB962C8B-B14F-4D97-AF65-F5344CB8AC3E}">
        <p14:creationId xmlns:p14="http://schemas.microsoft.com/office/powerpoint/2010/main" val="3523071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90863" y="4438649"/>
            <a:ext cx="2570797" cy="719137"/>
          </a:xfrm>
        </p:spPr>
      </p:pic>
      <p:sp>
        <p:nvSpPr>
          <p:cNvPr id="27651" name="Title 1"/>
          <p:cNvSpPr>
            <a:spLocks noGrp="1"/>
          </p:cNvSpPr>
          <p:nvPr>
            <p:ph type="title"/>
          </p:nvPr>
        </p:nvSpPr>
        <p:spPr>
          <a:xfrm>
            <a:off x="1160463" y="39688"/>
            <a:ext cx="9799637" cy="1009650"/>
          </a:xfrm>
        </p:spPr>
        <p:txBody>
          <a:bodyPr/>
          <a:lstStyle/>
          <a:p>
            <a:pPr algn="ctr" eaLnBrk="1" hangingPunct="1"/>
            <a:r>
              <a:rPr lang="en-GB" altLang="en-US" b="1" u="sng" dirty="0" err="1" smtClean="0">
                <a:latin typeface="Calibri" panose="020F0502020204030204" pitchFamily="34" charset="0"/>
                <a:cs typeface="Calibri" panose="020F0502020204030204" pitchFamily="34" charset="0"/>
              </a:rPr>
              <a:t>eCRF</a:t>
            </a:r>
            <a:r>
              <a:rPr lang="en-GB" altLang="en-US" b="1" u="sng" dirty="0" smtClean="0">
                <a:latin typeface="Calibri" panose="020F0502020204030204" pitchFamily="34" charset="0"/>
                <a:cs typeface="Calibri" panose="020F0502020204030204" pitchFamily="34" charset="0"/>
              </a:rPr>
              <a:t> – </a:t>
            </a:r>
            <a:r>
              <a:rPr lang="en-GB" altLang="en-US" b="1" u="sng" dirty="0" err="1" smtClean="0">
                <a:latin typeface="Calibri" panose="020F0502020204030204" pitchFamily="34" charset="0"/>
                <a:cs typeface="Calibri" panose="020F0502020204030204" pitchFamily="34" charset="0"/>
              </a:rPr>
              <a:t>REDCap</a:t>
            </a:r>
            <a:r>
              <a:rPr lang="en-GB" altLang="en-US" b="1" u="sng" dirty="0" smtClean="0">
                <a:latin typeface="Calibri" panose="020F0502020204030204" pitchFamily="34" charset="0"/>
                <a:cs typeface="Calibri" panose="020F0502020204030204" pitchFamily="34" charset="0"/>
              </a:rPr>
              <a:t> (Patient Overview/New Patient)</a:t>
            </a:r>
          </a:p>
        </p:txBody>
      </p:sp>
      <p:pic>
        <p:nvPicPr>
          <p:cNvPr id="27652"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9038" y="736600"/>
            <a:ext cx="701040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760412"/>
            <a:ext cx="2255838"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6008" y="736600"/>
            <a:ext cx="2569946" cy="5755422"/>
          </a:xfrm>
          <a:prstGeom prst="rect">
            <a:avLst/>
          </a:prstGeom>
          <a:solidFill>
            <a:schemeClr val="accent5"/>
          </a:solidFill>
        </p:spPr>
        <p:txBody>
          <a:bodyPr wrap="square">
            <a:spAutoFit/>
          </a:bodyPr>
          <a:lstStyle/>
          <a:p>
            <a:pPr marL="285750" indent="-285750" eaLnBrk="0" fontAlgn="base" hangingPunct="0">
              <a:spcBef>
                <a:spcPct val="0"/>
              </a:spcBef>
              <a:spcAft>
                <a:spcPct val="0"/>
              </a:spcAft>
              <a:buFont typeface="Arial" panose="020B0604020202020204" pitchFamily="34" charset="0"/>
              <a:buChar char="•"/>
              <a:defRPr/>
            </a:pPr>
            <a:r>
              <a:rPr lang="en-GB" sz="1600" dirty="0">
                <a:solidFill>
                  <a:prstClr val="black"/>
                </a:solidFill>
              </a:rPr>
              <a:t>From Project Home, when you select “</a:t>
            </a:r>
            <a:r>
              <a:rPr lang="en-GB" sz="1600" dirty="0" smtClean="0">
                <a:solidFill>
                  <a:prstClr val="black"/>
                </a:solidFill>
              </a:rPr>
              <a:t>EVIS Training” </a:t>
            </a:r>
            <a:r>
              <a:rPr lang="en-GB" sz="1600" dirty="0">
                <a:solidFill>
                  <a:prstClr val="black"/>
                </a:solidFill>
              </a:rPr>
              <a:t>and “Record Status Dashboard” you will be presented with all of the data records for each patient entered so far and the ability to add a new patient. </a:t>
            </a:r>
            <a:endParaRPr lang="en-GB" sz="1600" dirty="0" smtClean="0">
              <a:solidFill>
                <a:prstClr val="black"/>
              </a:solidFill>
            </a:endParaRPr>
          </a:p>
          <a:p>
            <a:pPr marL="285750" indent="-285750" eaLnBrk="0" fontAlgn="base" hangingPunct="0">
              <a:spcBef>
                <a:spcPct val="0"/>
              </a:spcBef>
              <a:spcAft>
                <a:spcPct val="0"/>
              </a:spcAft>
              <a:buFont typeface="Arial" panose="020B0604020202020204" pitchFamily="34" charset="0"/>
              <a:buChar char="•"/>
              <a:defRPr/>
            </a:pPr>
            <a:r>
              <a:rPr lang="en-GB" sz="1600" dirty="0">
                <a:solidFill>
                  <a:prstClr val="black"/>
                </a:solidFill>
              </a:rPr>
              <a:t>To add a new patient, select the “Add/Edit Records” button, followed by the green ‘Add new record’ button. </a:t>
            </a:r>
          </a:p>
          <a:p>
            <a:pPr marL="285750" indent="-285750" eaLnBrk="0" fontAlgn="base" hangingPunct="0">
              <a:spcBef>
                <a:spcPct val="0"/>
              </a:spcBef>
              <a:spcAft>
                <a:spcPct val="0"/>
              </a:spcAft>
              <a:buFont typeface="Arial" panose="020B0604020202020204" pitchFamily="34" charset="0"/>
              <a:buChar char="•"/>
              <a:defRPr/>
            </a:pPr>
            <a:r>
              <a:rPr lang="en-GB" sz="1600" dirty="0">
                <a:solidFill>
                  <a:prstClr val="black"/>
                </a:solidFill>
              </a:rPr>
              <a:t>Or, select a specific participant’s record ID, from the ‘select record’ drop-down, to go in to the database and view data for that specific patient</a:t>
            </a:r>
            <a:r>
              <a:rPr lang="en-GB" sz="1600" dirty="0" smtClean="0">
                <a:solidFill>
                  <a:prstClr val="black"/>
                </a:solidFill>
              </a:rPr>
              <a:t>.</a:t>
            </a:r>
            <a:endParaRPr lang="en-GB" sz="1600" dirty="0">
              <a:solidFill>
                <a:prstClr val="black"/>
              </a:solidFill>
            </a:endParaRPr>
          </a:p>
        </p:txBody>
      </p:sp>
      <p:sp>
        <p:nvSpPr>
          <p:cNvPr id="3" name="TextBox 2"/>
          <p:cNvSpPr txBox="1"/>
          <p:nvPr/>
        </p:nvSpPr>
        <p:spPr>
          <a:xfrm>
            <a:off x="3149917" y="5418136"/>
            <a:ext cx="2452688" cy="830262"/>
          </a:xfrm>
          <a:prstGeom prst="rect">
            <a:avLst/>
          </a:prstGeom>
          <a:solidFill>
            <a:schemeClr val="accent5"/>
          </a:solidFill>
        </p:spPr>
        <p:txBody>
          <a:bodyPr>
            <a:spAutoFit/>
          </a:bodyPr>
          <a:lstStyle/>
          <a:p>
            <a:pPr eaLnBrk="0" fontAlgn="base" hangingPunct="0">
              <a:spcBef>
                <a:spcPct val="0"/>
              </a:spcBef>
              <a:spcAft>
                <a:spcPct val="0"/>
              </a:spcAft>
              <a:defRPr/>
            </a:pPr>
            <a:r>
              <a:rPr lang="en-GB" sz="1600" i="1" dirty="0">
                <a:solidFill>
                  <a:prstClr val="black"/>
                </a:solidFill>
              </a:rPr>
              <a:t>The above legend indicates the status of each form.</a:t>
            </a:r>
          </a:p>
        </p:txBody>
      </p:sp>
      <p:pic>
        <p:nvPicPr>
          <p:cNvPr id="2765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6350" y="2028825"/>
            <a:ext cx="14319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7"/>
          <a:srcRect r="7246"/>
          <a:stretch/>
        </p:blipFill>
        <p:spPr>
          <a:xfrm>
            <a:off x="6145623" y="3481387"/>
            <a:ext cx="5628552" cy="3018424"/>
          </a:xfrm>
          <a:prstGeom prst="rect">
            <a:avLst/>
          </a:prstGeom>
        </p:spPr>
      </p:pic>
    </p:spTree>
    <p:extLst>
      <p:ext uri="{BB962C8B-B14F-4D97-AF65-F5344CB8AC3E}">
        <p14:creationId xmlns:p14="http://schemas.microsoft.com/office/powerpoint/2010/main" val="1583334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643889" y="724134"/>
            <a:ext cx="4999038" cy="4789596"/>
          </a:xfrm>
          <a:prstGeom prst="rect">
            <a:avLst/>
          </a:prstGeom>
        </p:spPr>
      </p:pic>
      <p:sp>
        <p:nvSpPr>
          <p:cNvPr id="4" name="Title 1"/>
          <p:cNvSpPr txBox="1">
            <a:spLocks/>
          </p:cNvSpPr>
          <p:nvPr/>
        </p:nvSpPr>
        <p:spPr bwMode="auto">
          <a:xfrm>
            <a:off x="1243590" y="69150"/>
            <a:ext cx="979963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en-GB" altLang="en-US" b="1" u="sng" dirty="0" err="1" smtClean="0">
                <a:latin typeface="Calibri" panose="020F0502020204030204" pitchFamily="34" charset="0"/>
                <a:cs typeface="Calibri" panose="020F0502020204030204" pitchFamily="34" charset="0"/>
              </a:rPr>
              <a:t>eCRF</a:t>
            </a:r>
            <a:r>
              <a:rPr lang="en-GB" altLang="en-US" b="1" u="sng" dirty="0" smtClean="0">
                <a:latin typeface="Calibri" panose="020F0502020204030204" pitchFamily="34" charset="0"/>
                <a:cs typeface="Calibri" panose="020F0502020204030204" pitchFamily="34" charset="0"/>
              </a:rPr>
              <a:t> – </a:t>
            </a:r>
            <a:r>
              <a:rPr lang="en-GB" altLang="en-US" b="1" u="sng" dirty="0" err="1" smtClean="0">
                <a:latin typeface="Calibri" panose="020F0502020204030204" pitchFamily="34" charset="0"/>
                <a:cs typeface="Calibri" panose="020F0502020204030204" pitchFamily="34" charset="0"/>
              </a:rPr>
              <a:t>REDCap</a:t>
            </a:r>
            <a:r>
              <a:rPr lang="en-GB" altLang="en-US" b="1" u="sng" dirty="0" smtClean="0">
                <a:latin typeface="Calibri" panose="020F0502020204030204" pitchFamily="34" charset="0"/>
                <a:cs typeface="Calibri" panose="020F0502020204030204" pitchFamily="34" charset="0"/>
              </a:rPr>
              <a:t> (Pre-Randomisation Checks)</a:t>
            </a:r>
          </a:p>
        </p:txBody>
      </p:sp>
      <p:sp>
        <p:nvSpPr>
          <p:cNvPr id="8" name="Rectangle 7"/>
          <p:cNvSpPr/>
          <p:nvPr/>
        </p:nvSpPr>
        <p:spPr>
          <a:xfrm>
            <a:off x="457199" y="1428274"/>
            <a:ext cx="3158837" cy="4801314"/>
          </a:xfrm>
          <a:prstGeom prst="rect">
            <a:avLst/>
          </a:prstGeom>
          <a:solidFill>
            <a:schemeClr val="accent3">
              <a:lumMod val="60000"/>
              <a:lumOff val="40000"/>
            </a:schemeClr>
          </a:solidFill>
        </p:spPr>
        <p:txBody>
          <a:bodyPr wrap="square">
            <a:spAutoFit/>
          </a:bodyPr>
          <a:lstStyle/>
          <a:p>
            <a:pPr marL="285750" indent="-285750">
              <a:buFont typeface="Arial" panose="020B0604020202020204" pitchFamily="34" charset="0"/>
              <a:buChar char="•"/>
            </a:pPr>
            <a:r>
              <a:rPr lang="en-GB" dirty="0" smtClean="0"/>
              <a:t>The Pre-Randomisation Checks must be completed to match the inclusion/exclusion criteria. </a:t>
            </a:r>
          </a:p>
          <a:p>
            <a:pPr marL="285750" indent="-285750">
              <a:buFont typeface="Arial" panose="020B0604020202020204" pitchFamily="34" charset="0"/>
              <a:buChar char="•"/>
            </a:pPr>
            <a:r>
              <a:rPr lang="en-GB" dirty="0" smtClean="0"/>
              <a:t>If ‘sex at birth’ is selected as ‘female’ then you must confirm that either a negative pregnancy test has been confirmed or was not needed. If you do not then the </a:t>
            </a:r>
            <a:r>
              <a:rPr lang="en-GB" dirty="0" err="1" smtClean="0"/>
              <a:t>eCRF</a:t>
            </a:r>
            <a:r>
              <a:rPr lang="en-GB" dirty="0" smtClean="0"/>
              <a:t> will block off all future pages, as well as your ability for you to go on to randomise the patient. </a:t>
            </a:r>
            <a:endParaRPr lang="en-GB" dirty="0"/>
          </a:p>
        </p:txBody>
      </p:sp>
      <p:pic>
        <p:nvPicPr>
          <p:cNvPr id="2" name="Picture 1"/>
          <p:cNvPicPr>
            <a:picLocks noChangeAspect="1"/>
          </p:cNvPicPr>
          <p:nvPr/>
        </p:nvPicPr>
        <p:blipFill>
          <a:blip r:embed="rId4"/>
          <a:stretch>
            <a:fillRect/>
          </a:stretch>
        </p:blipFill>
        <p:spPr>
          <a:xfrm>
            <a:off x="6525838" y="5673345"/>
            <a:ext cx="5363323" cy="990738"/>
          </a:xfrm>
          <a:prstGeom prst="rect">
            <a:avLst/>
          </a:prstGeom>
        </p:spPr>
      </p:pic>
    </p:spTree>
    <p:extLst>
      <p:ext uri="{BB962C8B-B14F-4D97-AF65-F5344CB8AC3E}">
        <p14:creationId xmlns:p14="http://schemas.microsoft.com/office/powerpoint/2010/main" val="53596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243590" y="69150"/>
            <a:ext cx="979963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en-GB" altLang="en-US" b="1" u="sng" dirty="0" err="1" smtClean="0">
                <a:latin typeface="Calibri" panose="020F0502020204030204" pitchFamily="34" charset="0"/>
                <a:cs typeface="Calibri" panose="020F0502020204030204" pitchFamily="34" charset="0"/>
              </a:rPr>
              <a:t>eCRF</a:t>
            </a:r>
            <a:r>
              <a:rPr lang="en-GB" altLang="en-US" b="1" u="sng" dirty="0" smtClean="0">
                <a:latin typeface="Calibri" panose="020F0502020204030204" pitchFamily="34" charset="0"/>
                <a:cs typeface="Calibri" panose="020F0502020204030204" pitchFamily="34" charset="0"/>
              </a:rPr>
              <a:t> – </a:t>
            </a:r>
            <a:r>
              <a:rPr lang="en-GB" altLang="en-US" b="1" u="sng" dirty="0" err="1" smtClean="0">
                <a:latin typeface="Calibri" panose="020F0502020204030204" pitchFamily="34" charset="0"/>
                <a:cs typeface="Calibri" panose="020F0502020204030204" pitchFamily="34" charset="0"/>
              </a:rPr>
              <a:t>REDCap</a:t>
            </a:r>
            <a:r>
              <a:rPr lang="en-GB" altLang="en-US" b="1" u="sng" dirty="0" smtClean="0">
                <a:latin typeface="Calibri" panose="020F0502020204030204" pitchFamily="34" charset="0"/>
                <a:cs typeface="Calibri" panose="020F0502020204030204" pitchFamily="34" charset="0"/>
              </a:rPr>
              <a:t> (Pre-Randomisation Checks Cont.)</a:t>
            </a:r>
          </a:p>
        </p:txBody>
      </p:sp>
      <p:sp>
        <p:nvSpPr>
          <p:cNvPr id="8" name="Rectangle 7"/>
          <p:cNvSpPr/>
          <p:nvPr/>
        </p:nvSpPr>
        <p:spPr>
          <a:xfrm>
            <a:off x="457199" y="1428274"/>
            <a:ext cx="3158837" cy="5078313"/>
          </a:xfrm>
          <a:prstGeom prst="rect">
            <a:avLst/>
          </a:prstGeom>
          <a:solidFill>
            <a:schemeClr val="accent3">
              <a:lumMod val="60000"/>
              <a:lumOff val="40000"/>
            </a:schemeClr>
          </a:solidFill>
        </p:spPr>
        <p:txBody>
          <a:bodyPr wrap="square">
            <a:spAutoFit/>
          </a:bodyPr>
          <a:lstStyle/>
          <a:p>
            <a:pPr marL="285750" indent="-285750">
              <a:buFont typeface="Arial" panose="020B0604020202020204" pitchFamily="34" charset="0"/>
              <a:buChar char="•"/>
            </a:pPr>
            <a:r>
              <a:rPr lang="en-GB" dirty="0" smtClean="0"/>
              <a:t>A serum lactate must be measured for eligibility. </a:t>
            </a:r>
          </a:p>
          <a:p>
            <a:pPr marL="285750" indent="-285750">
              <a:buFont typeface="Arial" panose="020B0604020202020204" pitchFamily="34" charset="0"/>
              <a:buChar char="•"/>
            </a:pPr>
            <a:r>
              <a:rPr lang="en-GB" dirty="0" smtClean="0"/>
              <a:t>The serum lactate should normally be measured within 4 hours prior to eligibility assessment. </a:t>
            </a:r>
          </a:p>
          <a:p>
            <a:pPr marL="285750" indent="-285750">
              <a:buFont typeface="Arial" panose="020B0604020202020204" pitchFamily="34" charset="0"/>
              <a:buChar char="•"/>
            </a:pPr>
            <a:r>
              <a:rPr lang="en-GB" dirty="0" smtClean="0"/>
              <a:t>However, longer timeframes (&gt; 4 hours) may be used to confirm eligibility if, in the opinion of the investigator, the clinical status of the patient has not significantly improved in the intervening time between lactate measurement and eligibility assessment.</a:t>
            </a:r>
            <a:endParaRPr lang="en-GB" dirty="0"/>
          </a:p>
        </p:txBody>
      </p:sp>
      <p:pic>
        <p:nvPicPr>
          <p:cNvPr id="3" name="Content Placeholder 2"/>
          <p:cNvPicPr>
            <a:picLocks noGrp="1" noChangeAspect="1"/>
          </p:cNvPicPr>
          <p:nvPr>
            <p:ph idx="1"/>
          </p:nvPr>
        </p:nvPicPr>
        <p:blipFill>
          <a:blip r:embed="rId3"/>
          <a:stretch>
            <a:fillRect/>
          </a:stretch>
        </p:blipFill>
        <p:spPr>
          <a:xfrm>
            <a:off x="3982423" y="937872"/>
            <a:ext cx="7833812" cy="5291716"/>
          </a:xfrm>
          <a:prstGeom prst="rect">
            <a:avLst/>
          </a:prstGeom>
        </p:spPr>
      </p:pic>
    </p:spTree>
    <p:extLst>
      <p:ext uri="{BB962C8B-B14F-4D97-AF65-F5344CB8AC3E}">
        <p14:creationId xmlns:p14="http://schemas.microsoft.com/office/powerpoint/2010/main" val="3932658354"/>
      </p:ext>
    </p:extLst>
  </p:cSld>
  <p:clrMapOvr>
    <a:masterClrMapping/>
  </p:clrMapOvr>
</p:sld>
</file>

<file path=ppt/theme/theme1.xml><?xml version="1.0" encoding="utf-8"?>
<a:theme xmlns:a="http://schemas.openxmlformats.org/drawingml/2006/main" name="Facet">
  <a:themeElements>
    <a:clrScheme name="Custom 7">
      <a:dk1>
        <a:sysClr val="windowText" lastClr="000000"/>
      </a:dk1>
      <a:lt1>
        <a:sysClr val="window" lastClr="FFFFFF"/>
      </a:lt1>
      <a:dk2>
        <a:srgbClr val="2C3C43"/>
      </a:dk2>
      <a:lt2>
        <a:srgbClr val="EBEBEB"/>
      </a:lt2>
      <a:accent1>
        <a:srgbClr val="0070C0"/>
      </a:accent1>
      <a:accent2>
        <a:srgbClr val="00B0F0"/>
      </a:accent2>
      <a:accent3>
        <a:srgbClr val="93E2FF"/>
      </a:accent3>
      <a:accent4>
        <a:srgbClr val="93C2E6"/>
      </a:accent4>
      <a:accent5>
        <a:srgbClr val="C9F0FE"/>
      </a:accent5>
      <a:accent6>
        <a:srgbClr val="CBE4ED"/>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2_Facet">
  <a:themeElements>
    <a:clrScheme name="Custom 7">
      <a:dk1>
        <a:sysClr val="windowText" lastClr="000000"/>
      </a:dk1>
      <a:lt1>
        <a:sysClr val="window" lastClr="FFFFFF"/>
      </a:lt1>
      <a:dk2>
        <a:srgbClr val="2C3C43"/>
      </a:dk2>
      <a:lt2>
        <a:srgbClr val="EBEBEB"/>
      </a:lt2>
      <a:accent1>
        <a:srgbClr val="0070C0"/>
      </a:accent1>
      <a:accent2>
        <a:srgbClr val="00B0F0"/>
      </a:accent2>
      <a:accent3>
        <a:srgbClr val="93E2FF"/>
      </a:accent3>
      <a:accent4>
        <a:srgbClr val="93C2E6"/>
      </a:accent4>
      <a:accent5>
        <a:srgbClr val="C9F0FE"/>
      </a:accent5>
      <a:accent6>
        <a:srgbClr val="CBE4ED"/>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5960</Words>
  <Application>Microsoft Office PowerPoint</Application>
  <PresentationFormat>Widescreen</PresentationFormat>
  <Paragraphs>336</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Trebuchet MS</vt:lpstr>
      <vt:lpstr>Wingdings</vt:lpstr>
      <vt:lpstr>Wingdings 3</vt:lpstr>
      <vt:lpstr>Facet</vt:lpstr>
      <vt:lpstr>2_Facet</vt:lpstr>
      <vt:lpstr>EVIS Training Module 8: REDCAP/eCRF Training Version: 5.0 27.02.2025    </vt:lpstr>
      <vt:lpstr>eCRF - REDCap</vt:lpstr>
      <vt:lpstr>eCRF - REDCap</vt:lpstr>
      <vt:lpstr>eCRF – REDCap (Screening Log)</vt:lpstr>
      <vt:lpstr>eCRF – REDCap (Screening Log Contd.)</vt:lpstr>
      <vt:lpstr>eCRF – REDCap (Screening Log Contd.)</vt:lpstr>
      <vt:lpstr>eCRF – REDCap (Patient Overview/New Patient)</vt:lpstr>
      <vt:lpstr>PowerPoint Presentation</vt:lpstr>
      <vt:lpstr>PowerPoint Presentation</vt:lpstr>
      <vt:lpstr>PowerPoint Presentation</vt:lpstr>
      <vt:lpstr>eCRF – REDCap (Randomisation)</vt:lpstr>
      <vt:lpstr>eCRF – REDCap (Consent)</vt:lpstr>
      <vt:lpstr>eCRF – REDCap (Infusion eCRF – Intervention Arm)</vt:lpstr>
      <vt:lpstr>eCRF – REDCap (Adverse Event)</vt:lpstr>
      <vt:lpstr>eCRF – REDCap (SAEs)</vt:lpstr>
      <vt:lpstr>eCRF – Change of Status</vt:lpstr>
      <vt:lpstr>eCRF Extravasation</vt:lpstr>
      <vt:lpstr>eCRF Co-enrolment</vt:lpstr>
      <vt:lpstr>EVIS instructions for data entry after death</vt:lpstr>
      <vt:lpstr>Fluids and vasopressors completion</vt:lpstr>
      <vt:lpstr>eCRF – Primary End Point</vt:lpstr>
    </vt:vector>
  </TitlesOfParts>
  <Company>NHS Greater Glasgow &amp; Clyde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eCRF - REDCap</dc:title>
  <dc:creator>Greenwood, Hannah</dc:creator>
  <cp:lastModifiedBy>Greenwood, Hannah</cp:lastModifiedBy>
  <cp:revision>80</cp:revision>
  <dcterms:created xsi:type="dcterms:W3CDTF">2022-12-19T12:28:50Z</dcterms:created>
  <dcterms:modified xsi:type="dcterms:W3CDTF">2025-02-27T16:15:20Z</dcterms:modified>
</cp:coreProperties>
</file>