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363" r:id="rId2"/>
    <p:sldId id="500" r:id="rId3"/>
    <p:sldId id="509" r:id="rId4"/>
    <p:sldId id="513" r:id="rId5"/>
    <p:sldId id="501" r:id="rId6"/>
    <p:sldId id="512" r:id="rId7"/>
    <p:sldId id="510" r:id="rId8"/>
    <p:sldId id="511" r:id="rId9"/>
    <p:sldId id="504" r:id="rId10"/>
    <p:sldId id="514" r:id="rId11"/>
    <p:sldId id="505" r:id="rId12"/>
    <p:sldId id="515" r:id="rId13"/>
    <p:sldId id="506" r:id="rId14"/>
    <p:sldId id="507" r:id="rId15"/>
    <p:sldId id="508" r:id="rId1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ON" initials="ANON" lastIdx="1" clrIdx="0"/>
  <p:cmAuthor id="1" name="DOUGLEL522" initials="D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5" autoAdjust="0"/>
    <p:restoredTop sz="89398" autoAdjust="0"/>
  </p:normalViewPr>
  <p:slideViewPr>
    <p:cSldViewPr>
      <p:cViewPr varScale="1">
        <p:scale>
          <a:sx n="89" d="100"/>
          <a:sy n="89" d="100"/>
        </p:scale>
        <p:origin x="116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4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241580C-DE86-4B79-8375-07B33EF15390}" type="datetimeFigureOut">
              <a:rPr lang="en-GB" smtClean="0"/>
              <a:pPr/>
              <a:t>20/07/2023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B7BD390-E09E-4DF1-824F-1BD88DCA3EC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5254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9DC03C-4472-4D40-8ED7-9A5F5690AD30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3476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9DC03C-4472-4D40-8ED7-9A5F5690AD30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1297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0906CF-D872-4380-A3A2-341C76152B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3B118E8-BE4F-4CF0-B401-DDB58DD814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991CB7-566F-4B9C-8988-947621796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72A2-878F-43F4-9865-A44F55BD397E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56F3B4-D7FB-479B-B524-BEF7C5BA9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66D16BD-3B0D-477E-97ED-A24BFEE43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0861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66333C-8EE0-4FF7-B9D2-8C5C83E0B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F90831D-7579-4865-A04B-8CF38E62D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7AA291E-15BA-4B99-AF43-E25F9EC14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72A2-878F-43F4-9865-A44F55BD397E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0FC38E-7574-4742-A898-5EAF15D47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6485DEF-33DB-4AEC-A0B1-5BE5B014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959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78B144A-8FE7-4893-B49A-E1084B2904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F05D209-D2A4-41FB-B0F1-EB74A911D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2D2DA69-BF33-4D84-8647-93D705BCC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72A2-878F-43F4-9865-A44F55BD397E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8BDF3E-0AF5-4900-ABCA-9D727A53F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346E1B-7469-4C7C-810F-61E4C425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92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464046-17D4-40DD-983D-4FDDDD857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197FF3-89FC-45CC-B2CF-35DF742B2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46FB55-7585-49EA-B850-72AB6A58A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72A2-878F-43F4-9865-A44F55BD397E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5F584F-3CB2-4EF5-B62A-5223A6036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562DB9-1D64-40B0-8B47-2987829CC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8651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8A656A-24DF-4658-9C72-C2A8A09A5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A4A2D50-E306-45B4-9AAD-2004A9EF5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0FCEE3-844B-4916-93F6-1B031574A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72A2-878F-43F4-9865-A44F55BD397E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598A7B-E6C9-4B7C-95E7-014E64A98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638650-4505-436B-8057-75B979B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741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EA8EE2-53DB-476C-8D88-218F14C6B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9ED899-4D6B-496F-A431-64258ECA4C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8984C19-AA44-4AB3-9534-C15F8130F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97FDB5-345F-4726-BC1E-5CDFEA9CF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72A2-878F-43F4-9865-A44F55BD397E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968DEAA-C7A8-458F-92FE-8E904CA1B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7F2F0A0-69FC-4363-A8F7-A41412CFE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42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ED3A02-2B6A-4D1E-9E2B-84E412E73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D58869C-9C12-4827-B72F-13750E06B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97EC878-F0E2-4EA7-ABF4-E1537A9B0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FE01CA4-B02C-420F-9305-96048206B5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821CA43-4B9E-4F95-80D1-A36470AC93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83048D2-000C-4DEF-B3B8-B3F87A41A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72A2-878F-43F4-9865-A44F55BD397E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40357BE-E53D-441C-AAE6-F682DDD7C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6E791E9-7370-4CCC-B164-001B2518D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457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7086EF-6554-4A25-B25B-4AB39A143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08FFBDC-7C7D-465F-AE4D-9034BAD2B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72A2-878F-43F4-9865-A44F55BD397E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7F0B912-991F-4537-BC31-4813BD711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D4BC1A9-36F4-4A11-8111-55FF22D05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6263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A73F8D6-FDD2-4962-A0BB-BBCE3E83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72A2-878F-43F4-9865-A44F55BD397E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3814DE7-81DE-4CD7-A199-B8F8BE1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0A86A8C-7431-473A-AE53-DC7A8D5F2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782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2E3DCF-C638-4FEA-BAB0-7B4E29578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B32ACA-310A-40C7-A2BA-F987F9BB4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686D99F-5420-4D28-8C61-DE2099799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2B3903C-614D-42A2-A822-0927F9602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72A2-878F-43F4-9865-A44F55BD397E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68C7516-1064-407D-A877-CF84409AB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D1E801A-1FE8-4B18-88BD-95F0080FE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717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45F5AD-A9F7-474B-B60B-817DCFF28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B507232-6793-4FDF-B2C5-89B098E12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243033F-5E44-40A8-B2FB-59799CA96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338B3E0-62EA-488D-B12D-E5F349520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72A2-878F-43F4-9865-A44F55BD397E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4F1DBC1-26F7-4F9A-9081-6E2E2CD90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F2CC85-6786-47DC-8417-002F2EE9C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128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3B1C7F2-9B86-437D-84FF-A45E4557C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20D15A9-9D46-4F58-B2E4-3D742F6CC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069B7F-74A9-4855-BB83-2DEC055CE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872A2-878F-43F4-9865-A44F55BD397E}" type="datetimeFigureOut">
              <a:rPr lang="en-GB" smtClean="0"/>
              <a:t>20/07/2023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4DE59B-7FA5-4493-A63C-58D68E496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105884-9B2D-479B-8D84-266DD93007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F315E-0666-405F-A3DA-B873D4F46CA0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405F2E9-0902-4B27-89CA-EC7E1368E69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7880"/>
            <a:ext cx="1532742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47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harmacovig@glasgowctu.org" TargetMode="External"/><Relationship Id="rId2" Type="http://schemas.openxmlformats.org/officeDocument/2006/relationships/hyperlink" Target="https://www.glasgowctu.org/Home/00-safety-reporting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AutoShape 5" descr="ANd9GcS4c0ogds0Z9J1pEhR57ClkzZeOEtXsj-CENckyP-8x-AlcblFVCQ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33400" y="404664"/>
            <a:ext cx="7981950" cy="4752528"/>
          </a:xfrm>
        </p:spPr>
        <p:txBody>
          <a:bodyPr>
            <a:normAutofit fontScale="90000"/>
          </a:bodyPr>
          <a:lstStyle/>
          <a:p>
            <a:r>
              <a:rPr lang="en-GB" sz="4000" dirty="0">
                <a:solidFill>
                  <a:srgbClr val="C00000"/>
                </a:solidFill>
              </a:rPr>
              <a:t/>
            </a:r>
            <a:br>
              <a:rPr lang="en-GB" sz="4000" dirty="0">
                <a:solidFill>
                  <a:srgbClr val="C00000"/>
                </a:solidFill>
              </a:rPr>
            </a:br>
            <a:r>
              <a:rPr lang="en-GB" sz="4000" dirty="0">
                <a:solidFill>
                  <a:srgbClr val="C00000"/>
                </a:solidFill>
              </a:rPr>
              <a:t/>
            </a:r>
            <a:br>
              <a:rPr lang="en-GB" sz="4000" dirty="0">
                <a:solidFill>
                  <a:srgbClr val="C00000"/>
                </a:solidFill>
              </a:rPr>
            </a:br>
            <a:r>
              <a:rPr lang="en-GB" sz="4000" dirty="0">
                <a:solidFill>
                  <a:srgbClr val="C00000"/>
                </a:solidFill>
              </a:rPr>
              <a:t/>
            </a:r>
            <a:br>
              <a:rPr lang="en-GB" sz="4000" dirty="0">
                <a:solidFill>
                  <a:srgbClr val="C00000"/>
                </a:solidFill>
              </a:rPr>
            </a:br>
            <a:r>
              <a:rPr lang="en-GB" sz="4000" dirty="0">
                <a:solidFill>
                  <a:srgbClr val="C00000"/>
                </a:solidFill>
              </a:rPr>
              <a:t/>
            </a:r>
            <a:br>
              <a:rPr lang="en-GB" sz="4000" dirty="0">
                <a:solidFill>
                  <a:srgbClr val="C00000"/>
                </a:solidFill>
              </a:rPr>
            </a:br>
            <a:r>
              <a:rPr lang="en-GB" sz="4800" b="1" dirty="0" smtClean="0">
                <a:solidFill>
                  <a:srgbClr val="C00000"/>
                </a:solidFill>
              </a:rPr>
              <a:t>Pharmacovigilance</a:t>
            </a:r>
            <a:r>
              <a:rPr lang="en-GB" sz="4800" dirty="0">
                <a:solidFill>
                  <a:srgbClr val="C00000"/>
                </a:solidFill>
              </a:rPr>
              <a:t/>
            </a:r>
            <a:br>
              <a:rPr lang="en-GB" sz="4800" dirty="0">
                <a:solidFill>
                  <a:srgbClr val="C00000"/>
                </a:solidFill>
              </a:rPr>
            </a:br>
            <a:r>
              <a:rPr lang="en-GB" sz="2400" dirty="0">
                <a:solidFill>
                  <a:srgbClr val="C00000"/>
                </a:solidFill>
              </a:rPr>
              <a:t/>
            </a:r>
            <a:br>
              <a:rPr lang="en-GB" sz="2400" dirty="0">
                <a:solidFill>
                  <a:srgbClr val="C00000"/>
                </a:solidFill>
              </a:rPr>
            </a:br>
            <a:r>
              <a:rPr lang="en-GB" sz="2400" b="1" dirty="0">
                <a:solidFill>
                  <a:srgbClr val="C00000"/>
                </a:solidFill>
              </a:rPr>
              <a:t/>
            </a:r>
            <a:br>
              <a:rPr lang="en-GB" sz="2400" b="1" dirty="0">
                <a:solidFill>
                  <a:srgbClr val="C00000"/>
                </a:solidFill>
              </a:rPr>
            </a:br>
            <a:r>
              <a:rPr lang="en-GB" sz="2400" dirty="0">
                <a:solidFill>
                  <a:srgbClr val="C00000"/>
                </a:solidFill>
              </a:rPr>
              <a:t/>
            </a:r>
            <a:br>
              <a:rPr lang="en-GB" sz="2400" dirty="0">
                <a:solidFill>
                  <a:srgbClr val="C00000"/>
                </a:solidFill>
              </a:rPr>
            </a:br>
            <a:r>
              <a:rPr lang="en-GB" sz="2400" dirty="0">
                <a:solidFill>
                  <a:srgbClr val="C00000"/>
                </a:solidFill>
              </a:rPr>
              <a:t/>
            </a:r>
            <a:br>
              <a:rPr lang="en-GB" sz="2400" dirty="0">
                <a:solidFill>
                  <a:srgbClr val="C00000"/>
                </a:solidFill>
              </a:rPr>
            </a:br>
            <a:r>
              <a:rPr lang="en-GB" sz="3000" dirty="0">
                <a:solidFill>
                  <a:srgbClr val="C00000"/>
                </a:solidFill>
              </a:rPr>
              <a:t/>
            </a:r>
            <a:br>
              <a:rPr lang="en-GB" sz="3000" dirty="0">
                <a:solidFill>
                  <a:srgbClr val="C00000"/>
                </a:solidFill>
              </a:rPr>
            </a:br>
            <a:endParaRPr lang="en-GB" sz="2800" u="sng" dirty="0">
              <a:solidFill>
                <a:srgbClr val="C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057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rgbClr val="C00000"/>
                </a:solidFill>
                <a:latin typeface="Calibri"/>
                <a:ea typeface="+mn-ea"/>
                <a:cs typeface="Arial" pitchFamily="34" charset="0"/>
              </a:rPr>
              <a:t>Exclusions from SAE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690689"/>
            <a:ext cx="78867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400" dirty="0">
                <a:solidFill>
                  <a:prstClr val="black"/>
                </a:solidFill>
              </a:rPr>
              <a:t>These events are recorded within the eCRF but are excluded from SAE reporting:</a:t>
            </a:r>
          </a:p>
          <a:p>
            <a:pPr>
              <a:lnSpc>
                <a:spcPct val="100000"/>
              </a:lnSpc>
            </a:pPr>
            <a:r>
              <a:rPr lang="en-GB" sz="2400" dirty="0">
                <a:solidFill>
                  <a:prstClr val="black"/>
                </a:solidFill>
              </a:rPr>
              <a:t>Death related to infection (including multi-organ failure)</a:t>
            </a:r>
          </a:p>
          <a:p>
            <a:pPr lvl="0">
              <a:lnSpc>
                <a:spcPct val="100000"/>
              </a:lnSpc>
            </a:pPr>
            <a:r>
              <a:rPr lang="en-GB" sz="2400" dirty="0">
                <a:solidFill>
                  <a:prstClr val="black"/>
                </a:solidFill>
              </a:rPr>
              <a:t>Critical care (HDU/ICU) admission </a:t>
            </a:r>
          </a:p>
          <a:p>
            <a:pPr lvl="0">
              <a:lnSpc>
                <a:spcPct val="100000"/>
              </a:lnSpc>
            </a:pPr>
            <a:r>
              <a:rPr lang="en-GB" sz="2400" dirty="0">
                <a:solidFill>
                  <a:prstClr val="black"/>
                </a:solidFill>
              </a:rPr>
              <a:t>Acute kidney injury </a:t>
            </a:r>
          </a:p>
          <a:p>
            <a:pPr lvl="0">
              <a:lnSpc>
                <a:spcPct val="100000"/>
              </a:lnSpc>
            </a:pPr>
            <a:r>
              <a:rPr lang="en-GB" sz="2400" dirty="0">
                <a:solidFill>
                  <a:prstClr val="black"/>
                </a:solidFill>
              </a:rPr>
              <a:t>Pulmonary oedema, </a:t>
            </a:r>
          </a:p>
          <a:p>
            <a:pPr lvl="0">
              <a:lnSpc>
                <a:spcPct val="100000"/>
              </a:lnSpc>
            </a:pPr>
            <a:r>
              <a:rPr lang="en-GB" sz="2400" dirty="0" smtClean="0">
                <a:solidFill>
                  <a:prstClr val="black"/>
                </a:solidFill>
              </a:rPr>
              <a:t>Non serious extravasation. That is the extravasation does not meet the regulatory definition of serious.</a:t>
            </a:r>
            <a:endParaRPr lang="en-GB" sz="24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06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368000"/>
            <a:ext cx="8248072" cy="4988350"/>
          </a:xfrm>
        </p:spPr>
        <p:txBody>
          <a:bodyPr>
            <a:normAutofit/>
          </a:bodyPr>
          <a:lstStyle/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GB" sz="2200" dirty="0">
                <a:solidFill>
                  <a:prstClr val="black"/>
                </a:solidFill>
              </a:rPr>
              <a:t>Binary yes/no question for causality</a:t>
            </a:r>
          </a:p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US" altLang="en-US" sz="2200" dirty="0">
                <a:solidFill>
                  <a:prstClr val="black"/>
                </a:solidFill>
              </a:rPr>
              <a:t>Err on the side of caution. If there is a suspicion the SAE is linked to IMP then it should be reported as related</a:t>
            </a:r>
          </a:p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US" altLang="en-US" sz="2200" dirty="0">
                <a:solidFill>
                  <a:prstClr val="black"/>
                </a:solidFill>
              </a:rPr>
              <a:t>Causality is assessed by the </a:t>
            </a:r>
            <a:r>
              <a:rPr lang="en-US" altLang="en-US" sz="2200" dirty="0" smtClean="0">
                <a:solidFill>
                  <a:prstClr val="black"/>
                </a:solidFill>
              </a:rPr>
              <a:t>investigator </a:t>
            </a:r>
            <a:r>
              <a:rPr lang="en-US" altLang="en-US" sz="2200" dirty="0">
                <a:solidFill>
                  <a:prstClr val="black"/>
                </a:solidFill>
              </a:rPr>
              <a:t>at site, where possible by the treating </a:t>
            </a:r>
            <a:r>
              <a:rPr lang="en-US" altLang="en-US" sz="2200" dirty="0" smtClean="0">
                <a:solidFill>
                  <a:prstClr val="black"/>
                </a:solidFill>
              </a:rPr>
              <a:t>clinician</a:t>
            </a:r>
          </a:p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US" altLang="en-US" sz="2200" dirty="0" smtClean="0">
                <a:solidFill>
                  <a:prstClr val="black"/>
                </a:solidFill>
              </a:rPr>
              <a:t>Ensure that multiple clinicians are delegated responsibility for review</a:t>
            </a:r>
            <a:endParaRPr lang="en-US" altLang="en-US" sz="2200" dirty="0">
              <a:solidFill>
                <a:prstClr val="black"/>
              </a:solidFill>
            </a:endParaRPr>
          </a:p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US" altLang="en-US" sz="2200" dirty="0">
                <a:solidFill>
                  <a:prstClr val="black"/>
                </a:solidFill>
              </a:rPr>
              <a:t>Assessment of causality should take into account underlying medical condition(s), medical history, concomitant medications, biological plausibility and the temporal relationship between the event and administration of </a:t>
            </a:r>
            <a:r>
              <a:rPr lang="en-US" altLang="en-US" sz="2200" dirty="0" smtClean="0">
                <a:solidFill>
                  <a:prstClr val="black"/>
                </a:solidFill>
              </a:rPr>
              <a:t>IMP</a:t>
            </a:r>
          </a:p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US" altLang="en-US" sz="2200" dirty="0" smtClean="0">
                <a:solidFill>
                  <a:prstClr val="black"/>
                </a:solidFill>
              </a:rPr>
              <a:t>Tight </a:t>
            </a:r>
            <a:r>
              <a:rPr lang="en-US" altLang="en-US" sz="2200" dirty="0">
                <a:solidFill>
                  <a:prstClr val="black"/>
                </a:solidFill>
              </a:rPr>
              <a:t>timelines regarding reporting of events to MHRA by Sponsor therefore prompt clinical review of causality </a:t>
            </a:r>
            <a:r>
              <a:rPr lang="en-US" altLang="en-US" sz="2200" dirty="0" smtClean="0">
                <a:solidFill>
                  <a:prstClr val="black"/>
                </a:solidFill>
              </a:rPr>
              <a:t>appreciated</a:t>
            </a:r>
          </a:p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US" altLang="en-US" sz="2200" dirty="0" smtClean="0">
                <a:solidFill>
                  <a:prstClr val="black"/>
                </a:solidFill>
              </a:rPr>
              <a:t>MHRA currently focusing on PI oversight</a:t>
            </a:r>
            <a:endParaRPr lang="en-US" altLang="en-US" sz="2200" dirty="0">
              <a:solidFill>
                <a:prstClr val="black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800" dirty="0">
              <a:latin typeface="Helvetica" panose="020B0504020202030204" pitchFamily="34" charset="0"/>
              <a:cs typeface="Arial" panose="020B0604020202020204" pitchFamily="34" charset="0"/>
            </a:endParaRPr>
          </a:p>
          <a:p>
            <a:endParaRPr lang="en-GB" sz="1800" dirty="0">
              <a:latin typeface="Helvetica" panose="020B0504020202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96888" y="473075"/>
            <a:ext cx="8181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GB" sz="4000" b="1" dirty="0">
                <a:solidFill>
                  <a:srgbClr val="C00000"/>
                </a:solidFill>
                <a:latin typeface="Calibri"/>
                <a:cs typeface="Arial" pitchFamily="34" charset="0"/>
              </a:rPr>
              <a:t>Causality and expectedness (SAEs)</a:t>
            </a:r>
            <a:endParaRPr kumimoji="0" lang="en-US" altLang="en-GB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983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rgbClr val="C00000"/>
                </a:solidFill>
                <a:latin typeface="Calibri"/>
                <a:ea typeface="+mn-ea"/>
                <a:cs typeface="Arial" pitchFamily="34" charset="0"/>
              </a:rPr>
              <a:t>Expectedness (SAEs)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marL="457200" lvl="1" indent="-457200" defTabSz="763588" fontAlgn="base">
              <a:spcAft>
                <a:spcPts val="400"/>
              </a:spcAft>
              <a:tabLst>
                <a:tab pos="1527175" algn="l"/>
              </a:tabLst>
              <a:defRPr/>
            </a:pPr>
            <a:r>
              <a:rPr lang="en-US" altLang="en-US" sz="2200" dirty="0">
                <a:solidFill>
                  <a:prstClr val="black"/>
                </a:solidFill>
              </a:rPr>
              <a:t>Assignment of expectedness is carried out by the CI/Sponsor with reference to the approved RSI</a:t>
            </a:r>
          </a:p>
          <a:p>
            <a:pPr marL="457200" lvl="1" indent="-457200" defTabSz="763588" fontAlgn="base">
              <a:spcAft>
                <a:spcPts val="400"/>
              </a:spcAft>
              <a:tabLst>
                <a:tab pos="1527175" algn="l"/>
              </a:tabLst>
              <a:defRPr/>
            </a:pPr>
            <a:r>
              <a:rPr lang="en-US" altLang="en-US" sz="2200" dirty="0">
                <a:solidFill>
                  <a:prstClr val="black"/>
                </a:solidFill>
              </a:rPr>
              <a:t>Tight timelines regarding reporting of events to MHRA by Sponsor therefore </a:t>
            </a:r>
            <a:r>
              <a:rPr lang="en-US" altLang="en-US" sz="2200" dirty="0" smtClean="0">
                <a:solidFill>
                  <a:prstClr val="black"/>
                </a:solidFill>
              </a:rPr>
              <a:t>we may require quick turnaround for queries</a:t>
            </a:r>
          </a:p>
          <a:p>
            <a:pPr marL="457200" lvl="1" indent="-457200" defTabSz="763588" fontAlgn="base">
              <a:spcAft>
                <a:spcPts val="400"/>
              </a:spcAft>
              <a:tabLst>
                <a:tab pos="1527175" algn="l"/>
              </a:tabLst>
              <a:defRPr/>
            </a:pPr>
            <a:r>
              <a:rPr lang="en-US" altLang="en-US" sz="2200" dirty="0" smtClean="0">
                <a:solidFill>
                  <a:prstClr val="black"/>
                </a:solidFill>
              </a:rPr>
              <a:t>Fatal, related events will be considered unexpected </a:t>
            </a:r>
            <a:endParaRPr lang="en-US" altLang="en-US" sz="2200" dirty="0">
              <a:solidFill>
                <a:prstClr val="black"/>
              </a:solidFill>
            </a:endParaRP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199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368000"/>
            <a:ext cx="8392088" cy="5157344"/>
          </a:xfrm>
        </p:spPr>
        <p:txBody>
          <a:bodyPr>
            <a:normAutofit/>
          </a:bodyPr>
          <a:lstStyle/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US" altLang="en-US" sz="2600" dirty="0">
                <a:solidFill>
                  <a:prstClr val="black"/>
                </a:solidFill>
              </a:rPr>
              <a:t>Female participants</a:t>
            </a:r>
          </a:p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US" altLang="en-US" sz="2600" dirty="0">
                <a:solidFill>
                  <a:prstClr val="black"/>
                </a:solidFill>
              </a:rPr>
              <a:t>Not considered AE unless negative or consequential outcome for mother/fetus recorded</a:t>
            </a:r>
          </a:p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US" altLang="en-US" sz="2600" dirty="0">
                <a:solidFill>
                  <a:prstClr val="black"/>
                </a:solidFill>
              </a:rPr>
              <a:t>Report to the PV Office within 2 weeks of awareness</a:t>
            </a:r>
          </a:p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US" altLang="en-US" sz="2600" dirty="0">
                <a:solidFill>
                  <a:prstClr val="black"/>
                </a:solidFill>
              </a:rPr>
              <a:t>Pregnancy Reporting Form available from Glasgow CTU website.</a:t>
            </a:r>
          </a:p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US" altLang="en-US" sz="2600" dirty="0">
                <a:solidFill>
                  <a:prstClr val="black"/>
                </a:solidFill>
              </a:rPr>
              <a:t>Follow up to determine the outcome of the pregnancy </a:t>
            </a:r>
          </a:p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US" altLang="en-US" sz="2600" dirty="0">
                <a:solidFill>
                  <a:prstClr val="black"/>
                </a:solidFill>
              </a:rPr>
              <a:t>Follow-up report to PV Office  </a:t>
            </a:r>
          </a:p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US" altLang="en-US" sz="2600" dirty="0">
                <a:solidFill>
                  <a:prstClr val="black"/>
                </a:solidFill>
              </a:rPr>
              <a:t>Any outcome meeting SAE criteria should be reported using the SAE reporting procedure</a:t>
            </a:r>
          </a:p>
          <a:p>
            <a:endParaRPr lang="en-US" altLang="en-US" dirty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96888" y="473075"/>
            <a:ext cx="8181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GB" sz="4000" b="1" dirty="0">
                <a:solidFill>
                  <a:srgbClr val="C00000"/>
                </a:solidFill>
                <a:latin typeface="Calibri"/>
                <a:cs typeface="Arial" pitchFamily="34" charset="0"/>
              </a:rPr>
              <a:t>Pregnancy</a:t>
            </a:r>
            <a:endParaRPr kumimoji="0" lang="en-US" altLang="en-GB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852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368000"/>
            <a:ext cx="8248072" cy="4869312"/>
          </a:xfrm>
        </p:spPr>
        <p:txBody>
          <a:bodyPr>
            <a:normAutofit lnSpcReduction="10000"/>
          </a:bodyPr>
          <a:lstStyle/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GB" sz="2600" dirty="0">
                <a:solidFill>
                  <a:prstClr val="black"/>
                </a:solidFill>
              </a:rPr>
              <a:t>Checking for AEs/ARs </a:t>
            </a:r>
            <a:r>
              <a:rPr lang="en-GB" sz="2600" dirty="0" smtClean="0">
                <a:solidFill>
                  <a:prstClr val="black"/>
                </a:solidFill>
              </a:rPr>
              <a:t>regularly during the period of admission</a:t>
            </a:r>
            <a:endParaRPr lang="en-GB" sz="2600" dirty="0">
              <a:solidFill>
                <a:prstClr val="black"/>
              </a:solidFill>
            </a:endParaRPr>
          </a:p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GB" sz="2600" dirty="0">
                <a:solidFill>
                  <a:prstClr val="black"/>
                </a:solidFill>
              </a:rPr>
              <a:t>Ensuring that AEs are recorded/reported in line with the requirements of the protocol</a:t>
            </a:r>
          </a:p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GB" sz="2600" dirty="0">
                <a:solidFill>
                  <a:prstClr val="black"/>
                </a:solidFill>
              </a:rPr>
              <a:t>Ensuring that all SAEs are recorded and reported to the Sponsor within 24 hours of becoming aware of the event</a:t>
            </a:r>
          </a:p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GB" sz="2600" dirty="0">
                <a:solidFill>
                  <a:prstClr val="black"/>
                </a:solidFill>
              </a:rPr>
              <a:t>Using medical judgement in assigning seriousness, causality, severity </a:t>
            </a:r>
          </a:p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GB" sz="2600" dirty="0">
                <a:solidFill>
                  <a:prstClr val="black"/>
                </a:solidFill>
              </a:rPr>
              <a:t>Please note that some of these tasks may be delegated to other members of the study team but that this must be documented and medical oversight ensured</a:t>
            </a:r>
          </a:p>
          <a:p>
            <a:pPr marL="457200" lvl="1" indent="-457200" defTabSz="763588" fontAlgn="base">
              <a:lnSpc>
                <a:spcPct val="90000"/>
              </a:lnSpc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GB" sz="2600" dirty="0">
                <a:solidFill>
                  <a:prstClr val="black"/>
                </a:solidFill>
              </a:rPr>
              <a:t>Sites must ensure that adequate cover is available for the review of SAEs should the PI be unavailable </a:t>
            </a:r>
          </a:p>
          <a:p>
            <a:pPr marL="914400" lvl="1" indent="-45720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96888" y="473075"/>
            <a:ext cx="8181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GB" sz="4000" b="1" dirty="0">
                <a:solidFill>
                  <a:srgbClr val="C00000"/>
                </a:solidFill>
                <a:latin typeface="Calibri"/>
                <a:cs typeface="Arial" pitchFamily="34" charset="0"/>
              </a:rPr>
              <a:t>Site investigator responsibilities</a:t>
            </a:r>
            <a:endParaRPr kumimoji="0" lang="en-US" altLang="en-GB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670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368000"/>
            <a:ext cx="8248072" cy="4988350"/>
          </a:xfrm>
        </p:spPr>
        <p:txBody>
          <a:bodyPr>
            <a:normAutofit/>
          </a:bodyPr>
          <a:lstStyle/>
          <a:p>
            <a:pPr marL="457200" lvl="1" indent="-457200" defTabSz="763588" fontAlgn="base"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GB" altLang="en-US" sz="2400" dirty="0">
                <a:solidFill>
                  <a:prstClr val="black"/>
                </a:solidFill>
              </a:rPr>
              <a:t>Processing of received SAEs</a:t>
            </a:r>
          </a:p>
          <a:p>
            <a:pPr marL="457200" lvl="1" indent="-457200" defTabSz="763588" fontAlgn="base"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GB" altLang="en-US" sz="2400" dirty="0">
                <a:solidFill>
                  <a:prstClr val="black"/>
                </a:solidFill>
              </a:rPr>
              <a:t>Review expectedness of SARs by PV manager/CI</a:t>
            </a:r>
          </a:p>
          <a:p>
            <a:pPr marL="457200" lvl="1" indent="-457200" defTabSz="763588" fontAlgn="base"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GB" altLang="en-US" sz="2400" dirty="0">
                <a:solidFill>
                  <a:prstClr val="black"/>
                </a:solidFill>
              </a:rPr>
              <a:t>Review SAEs for consistency</a:t>
            </a:r>
          </a:p>
          <a:p>
            <a:pPr marL="457200" lvl="1" indent="-457200" defTabSz="763588" fontAlgn="base"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GB" altLang="en-US" sz="2400" dirty="0">
                <a:solidFill>
                  <a:prstClr val="black"/>
                </a:solidFill>
              </a:rPr>
              <a:t>Reporting SUSARs to the MHRA and REC</a:t>
            </a:r>
          </a:p>
          <a:p>
            <a:pPr marL="457200" lvl="1" indent="-457200" defTabSz="763588" fontAlgn="base"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GB" altLang="en-US" sz="2400" dirty="0">
                <a:solidFill>
                  <a:prstClr val="black"/>
                </a:solidFill>
              </a:rPr>
              <a:t>Ensuring SAEs are followed to completion</a:t>
            </a:r>
          </a:p>
          <a:p>
            <a:pPr marL="457200" lvl="1" indent="-457200" defTabSz="763588" fontAlgn="base"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GB" altLang="en-US" sz="2400" dirty="0">
                <a:solidFill>
                  <a:prstClr val="black"/>
                </a:solidFill>
              </a:rPr>
              <a:t>Preparation of the Development Safety Update Report (DSUR)</a:t>
            </a:r>
          </a:p>
          <a:p>
            <a:pPr marL="457200" lvl="1" indent="-457200" defTabSz="763588" fontAlgn="base">
              <a:spcAft>
                <a:spcPts val="400"/>
              </a:spcAft>
              <a:buFont typeface="Arial" pitchFamily="34" charset="0"/>
              <a:buChar char="•"/>
              <a:tabLst>
                <a:tab pos="1527175" algn="l"/>
              </a:tabLst>
              <a:defRPr/>
            </a:pPr>
            <a:r>
              <a:rPr lang="en-GB" altLang="en-US" sz="2400" dirty="0">
                <a:solidFill>
                  <a:prstClr val="black"/>
                </a:solidFill>
              </a:rPr>
              <a:t>Communication with sites regarding pharmacovigilance processes and issues with SAE reporting</a:t>
            </a:r>
          </a:p>
          <a:p>
            <a:pPr lvl="1" indent="-457200" fontAlgn="base">
              <a:lnSpc>
                <a:spcPct val="110000"/>
              </a:lnSpc>
            </a:pPr>
            <a:endParaRPr lang="en-GB" altLang="en-US" sz="3400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96888" y="473075"/>
            <a:ext cx="8181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GB" sz="4000" b="1" dirty="0">
                <a:solidFill>
                  <a:srgbClr val="C00000"/>
                </a:solidFill>
                <a:latin typeface="Calibri"/>
                <a:cs typeface="Arial" pitchFamily="34" charset="0"/>
              </a:rPr>
              <a:t>Sponsor responsibilities</a:t>
            </a:r>
            <a:endParaRPr kumimoji="0" lang="en-US" altLang="en-GB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908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368000"/>
            <a:ext cx="8280920" cy="5544616"/>
          </a:xfrm>
        </p:spPr>
        <p:txBody>
          <a:bodyPr>
            <a:normAutofit fontScale="25000" lnSpcReduction="20000"/>
          </a:bodyPr>
          <a:lstStyle/>
          <a:p>
            <a:endParaRPr lang="en-GB" sz="2600" b="1" dirty="0">
              <a:latin typeface="Helvetica" panose="020B0504020202030204" pitchFamily="34" charset="0"/>
            </a:endParaRPr>
          </a:p>
          <a:p>
            <a:pPr marL="457200" indent="-457200" defTabSz="763588" fontAlgn="base">
              <a:spcBef>
                <a:spcPts val="0"/>
              </a:spcBef>
              <a:spcAft>
                <a:spcPts val="400"/>
              </a:spcAft>
              <a:tabLst>
                <a:tab pos="1527175" algn="l"/>
              </a:tabLst>
              <a:defRPr/>
            </a:pPr>
            <a:r>
              <a:rPr lang="en-GB" sz="10000" b="1" dirty="0">
                <a:solidFill>
                  <a:prstClr val="black"/>
                </a:solidFill>
              </a:rPr>
              <a:t>Adverse Event (AE)</a:t>
            </a:r>
            <a:r>
              <a:rPr lang="en-GB" sz="10000" dirty="0">
                <a:solidFill>
                  <a:prstClr val="black"/>
                </a:solidFill>
              </a:rPr>
              <a:t>: any untoward medical occurrence in a participant to whom a medical product has been administered</a:t>
            </a:r>
          </a:p>
          <a:p>
            <a:pPr marL="457200" indent="-457200" defTabSz="763588" fontAlgn="base">
              <a:spcBef>
                <a:spcPct val="20000"/>
              </a:spcBef>
              <a:spcAft>
                <a:spcPts val="400"/>
              </a:spcAft>
              <a:tabLst>
                <a:tab pos="1527175" algn="l"/>
              </a:tabLst>
              <a:defRPr/>
            </a:pPr>
            <a:r>
              <a:rPr lang="en-GB" sz="10000" b="1" dirty="0">
                <a:solidFill>
                  <a:prstClr val="black"/>
                </a:solidFill>
              </a:rPr>
              <a:t>Adverse Reaction (AR)</a:t>
            </a:r>
            <a:r>
              <a:rPr lang="en-GB" sz="10000" dirty="0">
                <a:solidFill>
                  <a:prstClr val="black"/>
                </a:solidFill>
              </a:rPr>
              <a:t>: untoward or unintended response  in a participant to an IMP which is related to any dose administered</a:t>
            </a:r>
          </a:p>
          <a:p>
            <a:pPr marL="457200" indent="-457200" defTabSz="763588" fontAlgn="base">
              <a:spcBef>
                <a:spcPct val="20000"/>
              </a:spcBef>
              <a:spcAft>
                <a:spcPts val="400"/>
              </a:spcAft>
              <a:tabLst>
                <a:tab pos="1527175" algn="l"/>
              </a:tabLst>
              <a:defRPr/>
            </a:pPr>
            <a:r>
              <a:rPr lang="en-GB" sz="10000" b="1" dirty="0">
                <a:solidFill>
                  <a:prstClr val="black"/>
                </a:solidFill>
              </a:rPr>
              <a:t>Serious Adverse Event (SAE)</a:t>
            </a:r>
            <a:r>
              <a:rPr lang="en-GB" sz="10000" dirty="0">
                <a:solidFill>
                  <a:prstClr val="black"/>
                </a:solidFill>
              </a:rPr>
              <a:t>: any untoward medical occurrence that:</a:t>
            </a:r>
            <a:r>
              <a:rPr lang="en-GB" sz="10400" dirty="0">
                <a:solidFill>
                  <a:prstClr val="black"/>
                </a:solidFill>
              </a:rPr>
              <a:t>	</a:t>
            </a:r>
          </a:p>
          <a:p>
            <a:pPr marL="914400" lvl="1" indent="-457200" fontAlgn="base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Ø"/>
              <a:defRPr/>
            </a:pPr>
            <a:r>
              <a:rPr lang="en-GB" sz="8800" dirty="0">
                <a:solidFill>
                  <a:prstClr val="black"/>
                </a:solidFill>
                <a:latin typeface="Calibri"/>
              </a:rPr>
              <a:t>results in death</a:t>
            </a:r>
          </a:p>
          <a:p>
            <a:pPr marL="914400" lvl="1" indent="-457200" fontAlgn="base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Ø"/>
              <a:defRPr/>
            </a:pPr>
            <a:r>
              <a:rPr lang="en-GB" sz="8800" dirty="0">
                <a:solidFill>
                  <a:prstClr val="black"/>
                </a:solidFill>
                <a:latin typeface="Calibri"/>
              </a:rPr>
              <a:t>is life-threatening</a:t>
            </a:r>
          </a:p>
          <a:p>
            <a:pPr marL="914400" lvl="1" indent="-457200" fontAlgn="base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Ø"/>
              <a:defRPr/>
            </a:pPr>
            <a:r>
              <a:rPr lang="en-GB" sz="8800" dirty="0">
                <a:solidFill>
                  <a:prstClr val="black"/>
                </a:solidFill>
                <a:latin typeface="Calibri"/>
              </a:rPr>
              <a:t>requires inpatient hospitalisation or prolongation of existing hospitalisation</a:t>
            </a:r>
          </a:p>
          <a:p>
            <a:pPr marL="914400" lvl="1" indent="-457200" fontAlgn="base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Ø"/>
              <a:defRPr/>
            </a:pPr>
            <a:r>
              <a:rPr lang="en-GB" sz="8800" dirty="0">
                <a:solidFill>
                  <a:prstClr val="black"/>
                </a:solidFill>
                <a:latin typeface="Calibri"/>
              </a:rPr>
              <a:t>results in persistent or significant disability / incapacity</a:t>
            </a:r>
          </a:p>
          <a:p>
            <a:pPr marL="914400" lvl="1" indent="-457200" fontAlgn="base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Ø"/>
              <a:defRPr/>
            </a:pPr>
            <a:r>
              <a:rPr lang="en-GB" sz="8800" dirty="0">
                <a:solidFill>
                  <a:prstClr val="black"/>
                </a:solidFill>
                <a:latin typeface="Calibri"/>
              </a:rPr>
              <a:t>consists of a congenital anomaly or birth defect</a:t>
            </a:r>
          </a:p>
          <a:p>
            <a:pPr marL="914400" lvl="1" indent="-457200" fontAlgn="base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Ø"/>
              <a:defRPr/>
            </a:pPr>
            <a:r>
              <a:rPr lang="en-GB" sz="8800" dirty="0">
                <a:solidFill>
                  <a:prstClr val="black"/>
                </a:solidFill>
                <a:latin typeface="Calibri"/>
              </a:rPr>
              <a:t>requires intervention to prevent one of the above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EF315E-0666-405F-A3DA-B873D4F46CA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96888" y="473075"/>
            <a:ext cx="8181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Definitions (1)</a:t>
            </a:r>
            <a:endParaRPr kumimoji="0" lang="en-US" altLang="en-GB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566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368000"/>
            <a:ext cx="8280920" cy="4032448"/>
          </a:xfrm>
        </p:spPr>
        <p:txBody>
          <a:bodyPr>
            <a:normAutofit/>
          </a:bodyPr>
          <a:lstStyle/>
          <a:p>
            <a:pPr marL="457200" indent="-457200" defTabSz="763588" fontAlgn="base">
              <a:spcAft>
                <a:spcPts val="400"/>
              </a:spcAft>
              <a:tabLst>
                <a:tab pos="1527175" algn="l"/>
              </a:tabLst>
              <a:defRPr/>
            </a:pPr>
            <a:r>
              <a:rPr lang="en-GB" sz="2500" b="1" dirty="0">
                <a:solidFill>
                  <a:prstClr val="black"/>
                </a:solidFill>
              </a:rPr>
              <a:t>Serious Adverse Reaction (SAR)</a:t>
            </a:r>
            <a:r>
              <a:rPr lang="en-GB" sz="2500" dirty="0">
                <a:solidFill>
                  <a:prstClr val="black"/>
                </a:solidFill>
              </a:rPr>
              <a:t>: an AE that is both serious and, in the opinion of the reporting investigator, probably related to  study drug</a:t>
            </a:r>
          </a:p>
          <a:p>
            <a:pPr marL="457200" indent="-457200" defTabSz="763588" fontAlgn="base">
              <a:spcAft>
                <a:spcPts val="400"/>
              </a:spcAft>
              <a:tabLst>
                <a:tab pos="1527175" algn="l"/>
              </a:tabLst>
              <a:defRPr/>
            </a:pPr>
            <a:r>
              <a:rPr lang="en-GB" sz="2500" b="1" dirty="0">
                <a:solidFill>
                  <a:prstClr val="black"/>
                </a:solidFill>
              </a:rPr>
              <a:t>Suspected Unexpected Serious Adverse Reaction (SUSAR)</a:t>
            </a:r>
            <a:r>
              <a:rPr lang="en-GB" sz="2500" dirty="0">
                <a:solidFill>
                  <a:prstClr val="black"/>
                </a:solidFill>
              </a:rPr>
              <a:t>: a SAR, the nature and severity of which is not consistent with the information set out in the Reference Safety Information</a:t>
            </a:r>
          </a:p>
          <a:p>
            <a:pPr marL="457200" indent="-457200" defTabSz="763588" fontAlgn="base">
              <a:spcAft>
                <a:spcPts val="400"/>
              </a:spcAft>
              <a:tabLst>
                <a:tab pos="1527175" algn="l"/>
              </a:tabLst>
              <a:defRPr/>
            </a:pPr>
            <a:r>
              <a:rPr lang="en-GB" sz="2500" b="1" dirty="0">
                <a:solidFill>
                  <a:prstClr val="black"/>
                </a:solidFill>
              </a:rPr>
              <a:t>Reference Safety Information (RSI)</a:t>
            </a:r>
            <a:r>
              <a:rPr lang="en-GB" sz="2500" dirty="0">
                <a:solidFill>
                  <a:prstClr val="black"/>
                </a:solidFill>
              </a:rPr>
              <a:t>: the information used for assessing whether a SAR is expected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EF315E-0666-405F-A3DA-B873D4F46CA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96888" y="473075"/>
            <a:ext cx="8181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Definitions (2)</a:t>
            </a:r>
            <a:endParaRPr kumimoji="0" lang="en-US" altLang="en-GB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457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rgbClr val="C00000"/>
                </a:solidFill>
                <a:latin typeface="Calibri"/>
                <a:ea typeface="+mn-ea"/>
                <a:cs typeface="Arial" pitchFamily="34" charset="0"/>
              </a:rPr>
              <a:t>Adaptations to PV reporting</a:t>
            </a:r>
            <a:r>
              <a:rPr lang="en-GB" sz="4000" b="1" dirty="0">
                <a:solidFill>
                  <a:prstClr val="black"/>
                </a:solidFill>
                <a:latin typeface="Calibri"/>
                <a:ea typeface="+mn-ea"/>
                <a:cs typeface="Arial" pitchFamily="34" charset="0"/>
              </a:rPr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 dirty="0"/>
              <a:t>The primary event of infection is classified as a pre-existing condition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</a:t>
            </a:r>
            <a:r>
              <a:rPr lang="en-GB" dirty="0"/>
              <a:t>occurrence or expected progression of infection or sepsis-related events including death will occur. </a:t>
            </a:r>
            <a:endParaRPr lang="en-GB" dirty="0" smtClean="0"/>
          </a:p>
          <a:p>
            <a:r>
              <a:rPr lang="en-GB" dirty="0"/>
              <a:t>P</a:t>
            </a:r>
            <a:r>
              <a:rPr lang="en-GB" dirty="0" smtClean="0"/>
              <a:t>articipants </a:t>
            </a:r>
            <a:r>
              <a:rPr lang="en-GB" dirty="0"/>
              <a:t>are likely to have many minor adverse events </a:t>
            </a:r>
            <a:r>
              <a:rPr lang="en-GB" dirty="0" smtClean="0"/>
              <a:t>presenting </a:t>
            </a:r>
            <a:r>
              <a:rPr lang="en-GB" dirty="0"/>
              <a:t>at the time of entry to the trial and throughout their </a:t>
            </a:r>
            <a:r>
              <a:rPr lang="en-GB" dirty="0" smtClean="0"/>
              <a:t>hospitalisation</a:t>
            </a:r>
          </a:p>
          <a:p>
            <a:r>
              <a:rPr lang="en-GB" dirty="0" smtClean="0"/>
              <a:t>Protocol outlines anticipated events that may be linked to sepsis that are excluded from reporting as AEs/SAEs.</a:t>
            </a:r>
          </a:p>
          <a:p>
            <a:r>
              <a:rPr lang="en-GB" dirty="0" smtClean="0"/>
              <a:t>Events become reportable in the eCRF if:</a:t>
            </a:r>
          </a:p>
          <a:p>
            <a:pPr lvl="1"/>
            <a:r>
              <a:rPr lang="en-GB" dirty="0" smtClean="0"/>
              <a:t>An event is exacerbated during or following treatment with IMP</a:t>
            </a:r>
          </a:p>
          <a:p>
            <a:pPr lvl="1"/>
            <a:r>
              <a:rPr lang="en-GB" dirty="0" smtClean="0"/>
              <a:t>An event occurs that was not present at baseline that is linked to the IMP (AES)</a:t>
            </a:r>
          </a:p>
          <a:p>
            <a:pPr lvl="1"/>
            <a:r>
              <a:rPr lang="en-GB" dirty="0" smtClean="0"/>
              <a:t>An event occurs that was not present at baseline (SAES)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342900" lvl="1" indent="0">
              <a:buNone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777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368000"/>
            <a:ext cx="7383976" cy="402336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AEs observed by the Investigator or reported by the participant following randomisation will </a:t>
            </a:r>
            <a:r>
              <a:rPr lang="en-GB" sz="2400" dirty="0"/>
              <a:t>be recorded in the participants medical records and </a:t>
            </a:r>
            <a:r>
              <a:rPr lang="en-GB" sz="2400" dirty="0" smtClean="0"/>
              <a:t>assessed for causality and </a:t>
            </a:r>
            <a:r>
              <a:rPr lang="en-GB" sz="2400" dirty="0"/>
              <a:t>seriousness.</a:t>
            </a:r>
          </a:p>
          <a:p>
            <a:r>
              <a:rPr lang="en-GB" sz="2400" dirty="0" smtClean="0"/>
              <a:t>Where an event is </a:t>
            </a:r>
            <a:r>
              <a:rPr lang="en-GB" sz="2400" dirty="0"/>
              <a:t>considered related to the trial IMP (that is, an </a:t>
            </a:r>
            <a:r>
              <a:rPr lang="en-GB" sz="2400" dirty="0" smtClean="0"/>
              <a:t>AR) it </a:t>
            </a:r>
            <a:r>
              <a:rPr lang="en-GB" sz="2400" dirty="0"/>
              <a:t>should be recorded within the eCRF.</a:t>
            </a:r>
          </a:p>
          <a:p>
            <a:r>
              <a:rPr lang="en-GB" sz="2400" dirty="0" smtClean="0"/>
              <a:t>ARs will be collected from randomisation until 24 hours post cessation of IMP</a:t>
            </a:r>
            <a:endParaRPr lang="en-GB" sz="2600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96888" y="473075"/>
            <a:ext cx="8181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Adverse Events</a:t>
            </a:r>
            <a:endParaRPr kumimoji="0" lang="en-US" altLang="en-GB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326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rgbClr val="C00000"/>
                </a:solidFill>
                <a:latin typeface="Calibri"/>
                <a:ea typeface="+mn-ea"/>
                <a:cs typeface="Arial" pitchFamily="34" charset="0"/>
              </a:rPr>
              <a:t>Serious Adverse </a:t>
            </a:r>
            <a:r>
              <a:rPr lang="en-GB" sz="4000" b="1" dirty="0" smtClean="0">
                <a:solidFill>
                  <a:srgbClr val="C00000"/>
                </a:solidFill>
                <a:latin typeface="Calibri"/>
                <a:ea typeface="+mn-ea"/>
                <a:cs typeface="Arial" pitchFamily="34" charset="0"/>
              </a:rPr>
              <a:t>Events</a:t>
            </a:r>
            <a:endParaRPr lang="en-GB" sz="4000" b="1" dirty="0">
              <a:solidFill>
                <a:srgbClr val="C00000"/>
              </a:solidFill>
              <a:latin typeface="Calibri"/>
              <a:ea typeface="+mn-ea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 sz="2400" dirty="0">
                <a:solidFill>
                  <a:prstClr val="black"/>
                </a:solidFill>
              </a:rPr>
              <a:t>All SAEs must be recorded in the participant’s medical records </a:t>
            </a:r>
            <a:endParaRPr lang="en-GB" sz="2400" dirty="0" smtClean="0">
              <a:solidFill>
                <a:prstClr val="black"/>
              </a:solidFill>
            </a:endParaRPr>
          </a:p>
          <a:p>
            <a:r>
              <a:rPr lang="en-GB" sz="2400" dirty="0" smtClean="0"/>
              <a:t>SAEs </a:t>
            </a:r>
            <a:r>
              <a:rPr lang="en-GB" sz="2400" dirty="0"/>
              <a:t>that occur following </a:t>
            </a:r>
            <a:r>
              <a:rPr lang="en-GB" sz="2400" dirty="0" smtClean="0"/>
              <a:t>administration </a:t>
            </a:r>
            <a:r>
              <a:rPr lang="en-GB" sz="2400" dirty="0"/>
              <a:t>of IMP, or SAEs present prior to administration that are exacerbated following IMP administration must be </a:t>
            </a:r>
            <a:r>
              <a:rPr lang="en-GB" sz="2400" dirty="0" smtClean="0"/>
              <a:t>reported to the Sponsor via the </a:t>
            </a:r>
            <a:r>
              <a:rPr lang="en-GB" sz="2400" dirty="0"/>
              <a:t>study eCRF within 24 hours of investigator awareness of the </a:t>
            </a:r>
            <a:r>
              <a:rPr lang="en-GB" sz="2400" dirty="0" smtClean="0"/>
              <a:t>event</a:t>
            </a:r>
            <a:endParaRPr lang="en-GB" sz="2400" dirty="0"/>
          </a:p>
          <a:p>
            <a:r>
              <a:rPr lang="en-GB" sz="2400" dirty="0" smtClean="0"/>
              <a:t>Reported from </a:t>
            </a:r>
            <a:r>
              <a:rPr lang="en-GB" sz="2400" dirty="0"/>
              <a:t>the time of randomisation until </a:t>
            </a:r>
            <a:r>
              <a:rPr lang="en-GB" sz="2400" dirty="0" smtClean="0"/>
              <a:t>7 days cessation of trial IMP.</a:t>
            </a: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endParaRPr lang="en-GB" sz="2400" dirty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933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367999"/>
            <a:ext cx="8352928" cy="5353475"/>
          </a:xfrm>
        </p:spPr>
        <p:txBody>
          <a:bodyPr>
            <a:normAutofit/>
          </a:bodyPr>
          <a:lstStyle/>
          <a:p>
            <a:pPr marL="457200" indent="-457200" defTabSz="763588" fontAlgn="base">
              <a:spcAft>
                <a:spcPts val="400"/>
              </a:spcAft>
              <a:tabLst>
                <a:tab pos="1527175" algn="l"/>
              </a:tabLst>
              <a:defRPr/>
            </a:pPr>
            <a:r>
              <a:rPr lang="en-US" sz="2400" dirty="0" smtClean="0">
                <a:solidFill>
                  <a:prstClr val="black"/>
                </a:solidFill>
              </a:rPr>
              <a:t>If </a:t>
            </a:r>
            <a:r>
              <a:rPr lang="en-US" sz="2400" dirty="0">
                <a:solidFill>
                  <a:prstClr val="black"/>
                </a:solidFill>
              </a:rPr>
              <a:t>SAE reporting is not possible via the eCRF, a paper SAE form should be downloaded </a:t>
            </a:r>
            <a:r>
              <a:rPr lang="en-US" sz="2400" dirty="0" smtClean="0">
                <a:solidFill>
                  <a:prstClr val="black"/>
                </a:solidFill>
              </a:rPr>
              <a:t>from the </a:t>
            </a:r>
            <a:r>
              <a:rPr lang="en-US" sz="2400" dirty="0">
                <a:solidFill>
                  <a:prstClr val="black"/>
                </a:solidFill>
              </a:rPr>
              <a:t>following location</a:t>
            </a:r>
            <a:r>
              <a:rPr lang="en-US" sz="2400" dirty="0" smtClean="0">
                <a:solidFill>
                  <a:prstClr val="black"/>
                </a:solidFill>
              </a:rPr>
              <a:t>: </a:t>
            </a:r>
            <a:r>
              <a:rPr lang="en-US" sz="2400" dirty="0" smtClean="0">
                <a:solidFill>
                  <a:prstClr val="black"/>
                </a:solidFill>
                <a:hlinkClick r:id="rId2"/>
              </a:rPr>
              <a:t>https://www.glasgowctu.org/Home/00-safety-reporting/</a:t>
            </a:r>
            <a:r>
              <a:rPr lang="en-US" sz="2400" dirty="0" smtClean="0">
                <a:solidFill>
                  <a:prstClr val="black"/>
                </a:solidFill>
              </a:rPr>
              <a:t> completed, and </a:t>
            </a:r>
            <a:r>
              <a:rPr lang="en-US" sz="2400" dirty="0">
                <a:solidFill>
                  <a:prstClr val="black"/>
                </a:solidFill>
              </a:rPr>
              <a:t>forwarded to the PV office by </a:t>
            </a:r>
            <a:r>
              <a:rPr lang="en-US" altLang="en-US" sz="2400" dirty="0" smtClean="0">
                <a:solidFill>
                  <a:prstClr val="black"/>
                </a:solidFill>
              </a:rPr>
              <a:t>email </a:t>
            </a:r>
            <a:r>
              <a:rPr lang="en-US" altLang="en-US" sz="2400" dirty="0">
                <a:solidFill>
                  <a:prstClr val="black"/>
                </a:solidFill>
              </a:rPr>
              <a:t>to </a:t>
            </a:r>
            <a:r>
              <a:rPr lang="en-GB" altLang="en-US" sz="2400" dirty="0">
                <a:solidFill>
                  <a:prstClr val="black"/>
                </a:solidFill>
                <a:hlinkClick r:id="rId3"/>
              </a:rPr>
              <a:t>pharmacovig@glasgowctu.org</a:t>
            </a:r>
            <a:r>
              <a:rPr lang="en-GB" altLang="en-US" sz="2400" dirty="0">
                <a:solidFill>
                  <a:prstClr val="black"/>
                </a:solidFill>
              </a:rPr>
              <a:t> </a:t>
            </a:r>
          </a:p>
          <a:p>
            <a:pPr algn="just">
              <a:buFont typeface="Wingdings" pitchFamily="2" charset="2"/>
              <a:buChar char="§"/>
            </a:pPr>
            <a:endParaRPr lang="en-GB" sz="2400" dirty="0"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96888" y="473075"/>
            <a:ext cx="8181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Serious Adverse Events (1)</a:t>
            </a:r>
            <a:endParaRPr kumimoji="0" lang="en-US" altLang="en-GB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773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4000" b="1" dirty="0">
                <a:solidFill>
                  <a:srgbClr val="C00000"/>
                </a:solidFill>
                <a:latin typeface="Calibri"/>
                <a:ea typeface="+mn-ea"/>
                <a:cs typeface="Arial" pitchFamily="34" charset="0"/>
              </a:rPr>
              <a:t>Serious Adverse Events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prstClr val="black"/>
                </a:solidFill>
              </a:rPr>
              <a:t>Diagnosis </a:t>
            </a:r>
            <a:r>
              <a:rPr lang="en-GB" sz="2400" dirty="0">
                <a:solidFill>
                  <a:prstClr val="black"/>
                </a:solidFill>
              </a:rPr>
              <a:t>should reflect the primary event meeting the definition of serious </a:t>
            </a:r>
            <a:r>
              <a:rPr lang="en-GB" sz="2400" dirty="0" smtClean="0">
                <a:solidFill>
                  <a:prstClr val="black"/>
                </a:solidFill>
              </a:rPr>
              <a:t>e.g. the reason hospitalisation is prolonged</a:t>
            </a:r>
            <a:endParaRPr lang="en-GB" sz="2400" dirty="0">
              <a:solidFill>
                <a:prstClr val="black"/>
              </a:solidFill>
            </a:endParaRPr>
          </a:p>
          <a:p>
            <a:r>
              <a:rPr lang="en-GB" sz="2400" dirty="0">
                <a:solidFill>
                  <a:prstClr val="black"/>
                </a:solidFill>
              </a:rPr>
              <a:t>Surgical procedures or treatments should not be submitted as event terms. The reason for the procedure being carried out should be used</a:t>
            </a:r>
          </a:p>
          <a:p>
            <a:r>
              <a:rPr lang="en-GB" sz="2400" dirty="0">
                <a:solidFill>
                  <a:prstClr val="black"/>
                </a:solidFill>
              </a:rPr>
              <a:t>Events that are not serious can be included in the narrative but not as a diagnosis  i.e. AEs and ARs</a:t>
            </a:r>
          </a:p>
          <a:p>
            <a:r>
              <a:rPr lang="en-GB" sz="2400" dirty="0">
                <a:solidFill>
                  <a:prstClr val="black"/>
                </a:solidFill>
              </a:rPr>
              <a:t>Events occurring while a patient is hospitalised for an SAE that would result in hospitalisation in their own right or prolong existing hospitalisation should be </a:t>
            </a:r>
            <a:r>
              <a:rPr lang="en-GB" sz="2400" dirty="0" smtClean="0">
                <a:solidFill>
                  <a:prstClr val="black"/>
                </a:solidFill>
              </a:rPr>
              <a:t>reported </a:t>
            </a:r>
            <a:r>
              <a:rPr lang="en-GB" sz="2400" dirty="0">
                <a:solidFill>
                  <a:prstClr val="black"/>
                </a:solidFill>
              </a:rPr>
              <a:t>as a new SAE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6571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368000"/>
            <a:ext cx="8280920" cy="498835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cs typeface="Arial" panose="020B0604020202020204" pitchFamily="34" charset="0"/>
              </a:rPr>
              <a:t>Elective surgical or medical admission planned before signing consent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cs typeface="Arial" panose="020B0604020202020204" pitchFamily="34" charset="0"/>
              </a:rPr>
              <a:t>Admission for treatment of symptoms, not associated with a deterioration in the patients disease</a:t>
            </a:r>
          </a:p>
          <a:p>
            <a:pPr>
              <a:defRPr/>
            </a:pPr>
            <a:r>
              <a:rPr lang="en-GB" sz="2600" dirty="0">
                <a:cs typeface="Arial" panose="020B0604020202020204" pitchFamily="34" charset="0"/>
              </a:rPr>
              <a:t>Outpatient procedures - unless an overnight stay is required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600" dirty="0">
                <a:cs typeface="Arial" panose="020B0604020202020204" pitchFamily="34" charset="0"/>
              </a:rPr>
              <a:t>A&amp;E visits - unless life threatening, important medical event or an overnight stay is required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600" dirty="0">
                <a:cs typeface="Arial" panose="020B0604020202020204" pitchFamily="34" charset="0"/>
              </a:rPr>
              <a:t>Admission for non-medical/surgical reason </a:t>
            </a:r>
            <a:r>
              <a:rPr lang="en-US" sz="2600" i="1" dirty="0">
                <a:cs typeface="Arial" panose="020B0604020202020204" pitchFamily="34" charset="0"/>
              </a:rPr>
              <a:t>e.g.</a:t>
            </a:r>
            <a:r>
              <a:rPr lang="en-US" sz="2600" dirty="0">
                <a:cs typeface="Arial" panose="020B0604020202020204" pitchFamily="34" charset="0"/>
              </a:rPr>
              <a:t> caregiver respite</a:t>
            </a:r>
          </a:p>
          <a:p>
            <a:endParaRPr lang="en-GB" dirty="0">
              <a:latin typeface="Helvetica" panose="020B0504020202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315E-0666-405F-A3DA-B873D4F46CA0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96888" y="473075"/>
            <a:ext cx="8181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GB" sz="4000" b="1" dirty="0">
                <a:solidFill>
                  <a:srgbClr val="C00000"/>
                </a:solidFill>
                <a:latin typeface="Calibri"/>
                <a:cs typeface="Arial" pitchFamily="34" charset="0"/>
              </a:rPr>
              <a:t>Non-</a:t>
            </a:r>
            <a:r>
              <a:rPr kumimoji="0" lang="en-GB" alt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reportable</a:t>
            </a:r>
            <a:r>
              <a:rPr lang="en-GB" altLang="en-GB" sz="4000" b="1" dirty="0">
                <a:solidFill>
                  <a:srgbClr val="C00000"/>
                </a:solidFill>
                <a:latin typeface="Calibri"/>
                <a:cs typeface="Arial" pitchFamily="34" charset="0"/>
              </a:rPr>
              <a:t> events</a:t>
            </a:r>
            <a:endParaRPr kumimoji="0" lang="en-US" altLang="en-GB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015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5087</TotalTime>
  <Words>1030</Words>
  <Application>Microsoft Office PowerPoint</Application>
  <PresentationFormat>On-screen Show (4:3)</PresentationFormat>
  <Paragraphs>108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Helvetica</vt:lpstr>
      <vt:lpstr>Wingdings</vt:lpstr>
      <vt:lpstr>Office Theme</vt:lpstr>
      <vt:lpstr>    Pharmacovigilance      </vt:lpstr>
      <vt:lpstr>PowerPoint Presentation</vt:lpstr>
      <vt:lpstr>PowerPoint Presentation</vt:lpstr>
      <vt:lpstr>Adaptations to PV reporting </vt:lpstr>
      <vt:lpstr>PowerPoint Presentation</vt:lpstr>
      <vt:lpstr>Serious Adverse Events</vt:lpstr>
      <vt:lpstr>PowerPoint Presentation</vt:lpstr>
      <vt:lpstr>Serious Adverse Events (2)</vt:lpstr>
      <vt:lpstr>PowerPoint Presentation</vt:lpstr>
      <vt:lpstr>Exclusions from SAE reporting</vt:lpstr>
      <vt:lpstr>PowerPoint Presentation</vt:lpstr>
      <vt:lpstr>Expectedness (SAEs)</vt:lpstr>
      <vt:lpstr>PowerPoint Presentation</vt:lpstr>
      <vt:lpstr>PowerPoint Presentation</vt:lpstr>
      <vt:lpstr>PowerPoint Presentation</vt:lpstr>
    </vt:vector>
  </TitlesOfParts>
  <Company>NHS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Session</dc:title>
  <dc:creator>ANON</dc:creator>
  <cp:lastModifiedBy>Jones, Marc</cp:lastModifiedBy>
  <cp:revision>371</cp:revision>
  <cp:lastPrinted>2019-01-21T10:12:58Z</cp:lastPrinted>
  <dcterms:created xsi:type="dcterms:W3CDTF">2015-12-04T11:05:22Z</dcterms:created>
  <dcterms:modified xsi:type="dcterms:W3CDTF">2023-07-20T15:00:59Z</dcterms:modified>
</cp:coreProperties>
</file>