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4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303" r:id="rId4"/>
    <p:sldId id="320" r:id="rId5"/>
    <p:sldId id="321" r:id="rId6"/>
    <p:sldId id="287" r:id="rId7"/>
    <p:sldId id="327" r:id="rId8"/>
    <p:sldId id="292" r:id="rId9"/>
    <p:sldId id="293" r:id="rId10"/>
    <p:sldId id="294" r:id="rId11"/>
    <p:sldId id="296" r:id="rId12"/>
    <p:sldId id="295" r:id="rId13"/>
    <p:sldId id="322" r:id="rId14"/>
    <p:sldId id="297" r:id="rId15"/>
    <p:sldId id="323" r:id="rId16"/>
    <p:sldId id="315" r:id="rId17"/>
    <p:sldId id="324" r:id="rId18"/>
    <p:sldId id="317" r:id="rId19"/>
    <p:sldId id="305" r:id="rId20"/>
    <p:sldId id="307" r:id="rId21"/>
    <p:sldId id="301" r:id="rId22"/>
    <p:sldId id="311" r:id="rId23"/>
    <p:sldId id="326" r:id="rId24"/>
  </p:sldIdLst>
  <p:sldSz cx="12192000" cy="6858000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uglas, Elizabeth" initials="DE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095" autoAdjust="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outlineViewPr>
    <p:cViewPr>
      <p:scale>
        <a:sx n="33" d="100"/>
        <a:sy n="33" d="100"/>
      </p:scale>
      <p:origin x="0" y="-725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2386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/>
            </a:lvl1pPr>
          </a:lstStyle>
          <a:p>
            <a:fld id="{4A9FFEE9-FA80-4B72-846B-4C3DB0C9735A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/>
            </a:lvl1pPr>
          </a:lstStyle>
          <a:p>
            <a:fld id="{03C8E1EB-91EF-4FEF-A9D6-DA4B7EA10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335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/>
            </a:lvl1pPr>
          </a:lstStyle>
          <a:p>
            <a:pPr>
              <a:defRPr/>
            </a:pPr>
            <a:fld id="{9A2C9346-6B5D-4565-9D01-D11996A853B9}" type="datetimeFigureOut">
              <a:rPr lang="en-GB"/>
              <a:pPr>
                <a:defRPr/>
              </a:pPr>
              <a:t>05/02/2025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/>
            </a:lvl1pPr>
          </a:lstStyle>
          <a:p>
            <a:pPr>
              <a:defRPr/>
            </a:pPr>
            <a:fld id="{DF0FA252-C276-45F6-9268-1E9A81897F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895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4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23626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13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4950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14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94185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15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5886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17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17588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18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86267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20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32735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21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1647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22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2642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0480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6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3052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7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8813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8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9546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9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1729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10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3068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11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13092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 txBox="1">
            <a:spLocks noGrp="1" noChangeArrowheads="1"/>
          </p:cNvSpPr>
          <p:nvPr/>
        </p:nvSpPr>
        <p:spPr bwMode="auto">
          <a:xfrm>
            <a:off x="3817398" y="0"/>
            <a:ext cx="2918910" cy="53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3B761509-B1AE-4A54-A913-7E232A786467}" type="datetime1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05/02/2025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39" name="Rectangle 6"/>
          <p:cNvSpPr txBox="1">
            <a:spLocks noGrp="1" noChangeArrowheads="1"/>
          </p:cNvSpPr>
          <p:nvPr/>
        </p:nvSpPr>
        <p:spPr bwMode="auto">
          <a:xfrm>
            <a:off x="1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en-GB" altLang="en-US" sz="1300">
                <a:latin typeface="Times New Roman" panose="02020603050405020304" pitchFamily="18" charset="0"/>
              </a:rPr>
              <a:t>History V1.0 2010</a:t>
            </a:r>
          </a:p>
        </p:txBody>
      </p:sp>
      <p:sp>
        <p:nvSpPr>
          <p:cNvPr id="14340" name="Rectangle 7"/>
          <p:cNvSpPr txBox="1">
            <a:spLocks noGrp="1" noChangeArrowheads="1"/>
          </p:cNvSpPr>
          <p:nvPr/>
        </p:nvSpPr>
        <p:spPr bwMode="auto">
          <a:xfrm>
            <a:off x="3817398" y="10235123"/>
            <a:ext cx="2918910" cy="53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7" tIns="48333" rIns="96667" bIns="48333" anchor="b"/>
          <a:lstStyle>
            <a:lvl1pPr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defTabSz="925513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925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/>
            <a:fld id="{AC8DFA50-0F0C-4289-98A2-9CAB5C1F0684}" type="slidenum">
              <a:rPr lang="en-GB" altLang="en-US" sz="1300">
                <a:latin typeface="Times New Roman" panose="02020603050405020304" pitchFamily="18" charset="0"/>
              </a:rPr>
              <a:pPr algn="r" eaLnBrk="1" hangingPunct="1"/>
              <a:t>12</a:t>
            </a:fld>
            <a:endParaRPr lang="en-GB" altLang="en-US" sz="1300">
              <a:latin typeface="Times New Roman" panose="02020603050405020304" pitchFamily="18" charset="0"/>
            </a:endParaRPr>
          </a:p>
        </p:txBody>
      </p:sp>
      <p:sp>
        <p:nvSpPr>
          <p:cNvPr id="143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490" y="5118424"/>
            <a:ext cx="4940902" cy="484957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3369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4"/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5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9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4D69C-FAF5-4F4C-ADFA-D54645400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Version 1.0 01.0.2022</a:t>
            </a:r>
          </a:p>
        </p:txBody>
      </p:sp>
    </p:spTree>
    <p:extLst>
      <p:ext uri="{BB962C8B-B14F-4D97-AF65-F5344CB8AC3E}">
        <p14:creationId xmlns:p14="http://schemas.microsoft.com/office/powerpoint/2010/main" val="1803090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 01.07.2022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5AE5C-D8FD-4198-8A8A-5BF5DFDBC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0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Version 1.0 01.07.2022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68268-12EE-4D67-9119-54E85E19F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11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 01.07.2022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A2388-12ED-4992-9C57-B7828CA31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72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Version 1.0 01.07.2022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57F8A-6D05-4B27-8EE5-E7575FB12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5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 01.07.2022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9DA0A-B7A6-4E7D-A782-354E178B1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86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 01.07.2022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CDFB0-A27E-491E-BFCF-DEBB1D28B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412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 01.07.2022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254E9-BB83-4994-A668-7B8104EEA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5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47375" y="149225"/>
            <a:ext cx="10953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lang="en-US" sz="3600" kern="1200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599" y="2045494"/>
            <a:ext cx="8596312" cy="3881437"/>
          </a:xfrm>
        </p:spPr>
        <p:txBody>
          <a:bodyPr/>
          <a:lstStyle>
            <a:lvl1pPr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07037" y="6143487"/>
            <a:ext cx="6842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61E3A-7C82-42B1-83C4-33C129F50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2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Version 1.1 16.07.2022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27CBC-24F2-4C5E-8F76-B53BCDFAC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3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 01.07.2022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DD665-7EB5-4C76-B990-1E249ABEB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3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 01.07.2022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60EBA-8E28-40F0-A3AE-1E748A2E6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9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 01.07.2022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5DABD-E35D-415B-BD49-4BC51D5D8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21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 01.07.2022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6302C-44BB-437D-8C76-65CE3E182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2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 01.07.2022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2F2F-1C7F-4FB3-9A69-5E86B9DDE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8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Version 1.0 01.07.2022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8ABCE-3190-45C0-843B-7C6D14C71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3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4116D77C-BEAD-4137-963C-081BA55D8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632472" y="6224587"/>
            <a:ext cx="53295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/>
                </a:solidFill>
              </a:rPr>
              <a:t>v3.0  23.01.2025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52" r:id="rId11"/>
    <p:sldLayoutId id="2147483746" r:id="rId12"/>
    <p:sldLayoutId id="2147483753" r:id="rId13"/>
    <p:sldLayoutId id="2147483747" r:id="rId14"/>
    <p:sldLayoutId id="2147483748" r:id="rId15"/>
    <p:sldLayoutId id="2147483749" r:id="rId16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is.scot.nhs.uk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is.scot.nhs.uk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evis.scot.nhs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1197429" y="2210759"/>
            <a:ext cx="8458200" cy="1646237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alt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EVIS Study Medicines:</a:t>
            </a:r>
            <a:br>
              <a:rPr lang="en-GB" alt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alt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Preparation &amp; Administration</a:t>
            </a:r>
          </a:p>
        </p:txBody>
      </p:sp>
      <p:pic>
        <p:nvPicPr>
          <p:cNvPr id="8197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97429" y="485775"/>
            <a:ext cx="2695121" cy="2034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033588" y="5448300"/>
            <a:ext cx="6899275" cy="6731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just" defTabSz="914400" eaLnBrk="1" hangingPunct="1">
              <a:spcBef>
                <a:spcPct val="20000"/>
              </a:spcBef>
              <a:defRPr/>
            </a:pPr>
            <a:r>
              <a:rPr lang="en-GB" sz="1600" b="1" kern="0" dirty="0">
                <a:solidFill>
                  <a:srgbClr val="003399"/>
                </a:solidFill>
                <a:latin typeface="+mn-lt"/>
              </a:rPr>
              <a:t>Warning: </a:t>
            </a:r>
            <a:r>
              <a:rPr lang="en-GB" sz="1600" kern="0" dirty="0">
                <a:solidFill>
                  <a:srgbClr val="003399"/>
                </a:solidFill>
                <a:latin typeface="+mn-lt"/>
              </a:rPr>
              <a:t>This training module is version controlled. Printed or download copies may not be the current version. See </a:t>
            </a:r>
            <a:r>
              <a:rPr lang="en-GB" sz="1600" kern="0" dirty="0">
                <a:solidFill>
                  <a:srgbClr val="0070C0"/>
                </a:solidFill>
                <a:latin typeface="+mn-lt"/>
                <a:hlinkClick r:id="rId3"/>
              </a:rPr>
              <a:t>www.evis.scot.nhs.uk</a:t>
            </a:r>
            <a:endParaRPr lang="en-GB" sz="5400" kern="0" dirty="0">
              <a:solidFill>
                <a:srgbClr val="0070C0"/>
              </a:solidFill>
              <a:latin typeface="+mn-lt"/>
            </a:endParaRPr>
          </a:p>
          <a:p>
            <a:pPr algn="ctr" defTabSz="914400" eaLnBrk="1" hangingPunct="1">
              <a:spcBef>
                <a:spcPct val="20000"/>
              </a:spcBef>
              <a:defRPr/>
            </a:pPr>
            <a:endParaRPr lang="en-GB" sz="2400" kern="0" dirty="0">
              <a:solidFill>
                <a:schemeClr val="accent2"/>
              </a:solidFill>
              <a:latin typeface="+mn-lt"/>
            </a:endParaRPr>
          </a:p>
          <a:p>
            <a:pPr algn="ctr" defTabSz="914400" eaLnBrk="1" hangingPunct="1">
              <a:spcBef>
                <a:spcPct val="20000"/>
              </a:spcBef>
              <a:defRPr/>
            </a:pPr>
            <a:endParaRPr lang="en-GB" sz="2400" kern="0" dirty="0">
              <a:solidFill>
                <a:srgbClr val="003399"/>
              </a:solidFill>
              <a:latin typeface="+mn-lt"/>
            </a:endParaRPr>
          </a:p>
          <a:p>
            <a:pPr algn="ctr" defTabSz="914400" eaLnBrk="1" hangingPunct="1">
              <a:spcBef>
                <a:spcPct val="20000"/>
              </a:spcBef>
              <a:defRPr/>
            </a:pPr>
            <a:endParaRPr lang="en-GB" sz="2400" kern="0" dirty="0">
              <a:solidFill>
                <a:srgbClr val="003399"/>
              </a:solidFill>
              <a:latin typeface="+mn-lt"/>
            </a:endParaRPr>
          </a:p>
        </p:txBody>
      </p:sp>
      <p:pic>
        <p:nvPicPr>
          <p:cNvPr id="8199" name="Picture 9" descr="C:\Users\DOUGLEL522\AppData\Local\Microsoft\Windows\INetCache\Content.Outlook\PPBSRTCJ\EVIS website QR cod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42638" y="5395913"/>
            <a:ext cx="7080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http://staffnet/NR/rdonlyres/3CAB0739-24FA-42E9-8895-809A2EADF711/0/logo_NHSGGC_2_colour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4823" y="5115560"/>
            <a:ext cx="1165557" cy="100584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197429" y="3793781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spc="1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EVIS Training Module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spc="1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Version: </a:t>
            </a:r>
            <a:r>
              <a:rPr lang="en-GB" b="1" spc="100" dirty="0">
                <a:latin typeface="Calibri Light" panose="020F0302020204030204" pitchFamily="34" charset="0"/>
              </a:rPr>
              <a:t>3.0 23.01.2025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sz="1200" spc="100" dirty="0">
              <a:solidFill>
                <a:srgbClr val="FF0000"/>
              </a:solidFill>
              <a:latin typeface="Calibri Light" panose="020F03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>
                <a:solidFill>
                  <a:schemeClr val="accent2"/>
                </a:solidFill>
                <a:latin typeface="Calibri Light" panose="020F0302020204030204" pitchFamily="34" charset="0"/>
              </a:rPr>
              <a:t>Study: </a:t>
            </a:r>
            <a:r>
              <a:rPr lang="en-GB" dirty="0">
                <a:solidFill>
                  <a:schemeClr val="accent2"/>
                </a:solidFill>
                <a:latin typeface="Calibri Light" panose="020F0302020204030204" pitchFamily="34" charset="0"/>
              </a:rPr>
              <a:t>EVIS – Early Vasopressors in Sepsis  	</a:t>
            </a:r>
            <a:r>
              <a:rPr lang="en-GB" b="1" dirty="0">
                <a:solidFill>
                  <a:schemeClr val="accent2"/>
                </a:solidFill>
                <a:latin typeface="Calibri Light" panose="020F0302020204030204" pitchFamily="34" charset="0"/>
              </a:rPr>
              <a:t>EudraCT: </a:t>
            </a:r>
            <a:r>
              <a:rPr lang="en-GB" dirty="0">
                <a:solidFill>
                  <a:schemeClr val="accent2"/>
                </a:solidFill>
                <a:latin typeface="Calibri Light" panose="020F0302020204030204" pitchFamily="34" charset="0"/>
              </a:rPr>
              <a:t>2021-006886-39	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>
                <a:solidFill>
                  <a:schemeClr val="accent2"/>
                </a:solidFill>
                <a:latin typeface="Calibri Light" panose="020F0302020204030204" pitchFamily="34" charset="0"/>
              </a:rPr>
              <a:t>Chief Investigator: </a:t>
            </a:r>
            <a:r>
              <a:rPr lang="en-GB" dirty="0">
                <a:solidFill>
                  <a:schemeClr val="accent2"/>
                </a:solidFill>
                <a:latin typeface="Calibri Light" panose="020F0302020204030204" pitchFamily="34" charset="0"/>
              </a:rPr>
              <a:t>Dr Alasdair Corfield		</a:t>
            </a:r>
            <a:r>
              <a:rPr lang="en-GB" b="1" dirty="0">
                <a:solidFill>
                  <a:schemeClr val="accent2"/>
                </a:solidFill>
                <a:latin typeface="Calibri Light" panose="020F0302020204030204" pitchFamily="34" charset="0"/>
              </a:rPr>
              <a:t>Sponsor: </a:t>
            </a:r>
            <a:r>
              <a:rPr lang="en-GB" dirty="0">
                <a:solidFill>
                  <a:schemeClr val="accent2"/>
                </a:solidFill>
                <a:latin typeface="Calibri Light" panose="020F0302020204030204" pitchFamily="34" charset="0"/>
              </a:rPr>
              <a:t>NHS Greater Glasgow &amp; Clyde</a:t>
            </a:r>
            <a:r>
              <a:rPr lang="en-GB" b="1" dirty="0">
                <a:solidFill>
                  <a:schemeClr val="accent2"/>
                </a:solidFill>
                <a:latin typeface="Calibri Light" panose="020F0302020204030204" pitchFamily="34" charset="0"/>
              </a:rPr>
              <a:t> </a:t>
            </a:r>
            <a:endParaRPr lang="en-GB" dirty="0">
              <a:solidFill>
                <a:schemeClr val="accent2"/>
              </a:solidFill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82"/>
    </mc:Choice>
    <mc:Fallback xmlns="">
      <p:transition spd="slow" advTm="1358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677863" y="1510280"/>
            <a:ext cx="8302851" cy="4596606"/>
          </a:xfrm>
        </p:spPr>
        <p:txBody>
          <a:bodyPr/>
          <a:lstStyle/>
          <a:p>
            <a:pPr marL="57150" indent="0" eaLnBrk="1" hangingPunct="1">
              <a:buNone/>
              <a:defRPr/>
            </a:pPr>
            <a:endParaRPr lang="en-GB" altLang="en-US" sz="2000" dirty="0"/>
          </a:p>
          <a:p>
            <a:pPr marL="57150" indent="0" eaLnBrk="1" hangingPunct="1">
              <a:buNone/>
              <a:defRPr/>
            </a:pPr>
            <a:endParaRPr lang="en-GB" altLang="en-US" sz="2000" b="1" dirty="0"/>
          </a:p>
          <a:p>
            <a:pPr marL="0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1400" b="1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16903" y="1660684"/>
            <a:ext cx="10301710" cy="4536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eaLnBrk="1" hangingPunct="1">
              <a:defRPr/>
            </a:pPr>
            <a:r>
              <a:rPr lang="en-GB" altLang="en-US" sz="2000" b="1" dirty="0"/>
              <a:t>Key points for safe administration</a:t>
            </a:r>
            <a:endParaRPr lang="en-GB" altLang="en-US" dirty="0"/>
          </a:p>
          <a:p>
            <a:pPr marL="800100" lvl="1" eaLnBrk="1" hangingPunct="1">
              <a:defRPr/>
            </a:pPr>
            <a:r>
              <a:rPr lang="en-GB" altLang="en-US" sz="1800" dirty="0"/>
              <a:t>Do not allow the hung infusion to completely run through and end</a:t>
            </a:r>
          </a:p>
          <a:p>
            <a:pPr marL="914400" lvl="2" indent="0" eaLnBrk="1" hangingPunct="1">
              <a:buNone/>
              <a:defRPr/>
            </a:pPr>
            <a:r>
              <a:rPr lang="en-GB" altLang="en-US" sz="1800" b="1" dirty="0"/>
              <a:t>Why? </a:t>
            </a:r>
            <a:r>
              <a:rPr lang="en-GB" altLang="en-US" sz="1800" dirty="0"/>
              <a:t>Norepinephrine has a very short half-life and abrupt discontinuation without weaning is likely to have deleterious effect on the patient</a:t>
            </a:r>
          </a:p>
          <a:p>
            <a:pPr marL="914400" lvl="2" indent="0" eaLnBrk="1" hangingPunct="1">
              <a:buNone/>
              <a:defRPr/>
            </a:pPr>
            <a:endParaRPr lang="en-GB" altLang="en-US" sz="1600" dirty="0"/>
          </a:p>
          <a:p>
            <a:pPr marL="800100" lvl="1" eaLnBrk="1" hangingPunct="1">
              <a:defRPr/>
            </a:pPr>
            <a:r>
              <a:rPr lang="en-GB" altLang="en-US" sz="1800" dirty="0"/>
              <a:t>After discontinuation flush with sodium chloride 0.9% </a:t>
            </a:r>
            <a:r>
              <a:rPr lang="en-GB" altLang="en-US" sz="1800" u="sng" dirty="0"/>
              <a:t>at the same rate </a:t>
            </a:r>
            <a:r>
              <a:rPr lang="en-GB" altLang="en-US" sz="1800" dirty="0"/>
              <a:t>as previous infusion to avoid adverse effects</a:t>
            </a:r>
          </a:p>
          <a:p>
            <a:pPr marL="800100" lvl="1" eaLnBrk="1" hangingPunct="1">
              <a:defRPr/>
            </a:pPr>
            <a:endParaRPr lang="en-GB" altLang="en-US" sz="1800" dirty="0"/>
          </a:p>
          <a:p>
            <a:pPr marL="800100" lvl="1" eaLnBrk="1" hangingPunct="1">
              <a:defRPr/>
            </a:pPr>
            <a:r>
              <a:rPr lang="en-GB" altLang="en-US" sz="1800" dirty="0"/>
              <a:t>Avoid administration of other medicines via Y-site even where there is known compatibility to prevent inadvertent bolus of norepinephrine</a:t>
            </a:r>
            <a:endParaRPr lang="en-GB" altLang="en-US" sz="1000" b="1" dirty="0"/>
          </a:p>
          <a:p>
            <a:pPr marL="514350" lvl="1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432050"/>
            <a:ext cx="9143470" cy="1320800"/>
          </a:xfrm>
        </p:spPr>
        <p:txBody>
          <a:bodyPr/>
          <a:lstStyle/>
          <a:p>
            <a:pPr eaLnBrk="1" hangingPunct="1"/>
            <a:r>
              <a:rPr lang="en-GB" altLang="en-US" b="1" dirty="0"/>
              <a:t>Peripheral norepinephrine:  Administration (2)</a:t>
            </a:r>
            <a:br>
              <a:rPr lang="en-GB" altLang="en-US" b="1" dirty="0"/>
            </a:br>
            <a:r>
              <a:rPr lang="en-GB" altLang="en-US" sz="2000" dirty="0"/>
              <a:t>(Intervention arm)</a:t>
            </a:r>
            <a:endParaRPr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88639"/>
      </p:ext>
    </p:extLst>
  </p:cSld>
  <p:clrMapOvr>
    <a:masterClrMapping/>
  </p:clrMapOvr>
  <p:transition advTm="57382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677863" y="1510280"/>
            <a:ext cx="8302851" cy="4596606"/>
          </a:xfrm>
        </p:spPr>
        <p:txBody>
          <a:bodyPr/>
          <a:lstStyle/>
          <a:p>
            <a:pPr marL="57150" indent="0" eaLnBrk="1" hangingPunct="1">
              <a:buNone/>
              <a:defRPr/>
            </a:pPr>
            <a:endParaRPr lang="en-GB" altLang="en-US" sz="2000" dirty="0"/>
          </a:p>
          <a:p>
            <a:pPr marL="57150" indent="0" eaLnBrk="1" hangingPunct="1">
              <a:buNone/>
              <a:defRPr/>
            </a:pPr>
            <a:endParaRPr lang="en-GB" altLang="en-US" sz="2000" b="1" dirty="0"/>
          </a:p>
          <a:p>
            <a:pPr marL="0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1400" b="1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62716" y="1613271"/>
            <a:ext cx="10301710" cy="3676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eaLnBrk="1" hangingPunct="1">
              <a:defRPr/>
            </a:pPr>
            <a:r>
              <a:rPr lang="en-GB" altLang="en-US" sz="2000" b="1" dirty="0"/>
              <a:t>Blood pressure monitoring:</a:t>
            </a:r>
          </a:p>
          <a:p>
            <a:pPr marL="800100" lvl="1" eaLnBrk="1" hangingPunct="1">
              <a:defRPr/>
            </a:pPr>
            <a:r>
              <a:rPr lang="en-GB" altLang="en-US" sz="2000" dirty="0"/>
              <a:t>Invasive blood pressure monitoring recommended</a:t>
            </a:r>
          </a:p>
          <a:p>
            <a:pPr marL="800100" lvl="1" eaLnBrk="1" hangingPunct="1">
              <a:defRPr/>
            </a:pPr>
            <a:r>
              <a:rPr lang="en-GB" altLang="en-US" sz="2000" dirty="0"/>
              <a:t>Regular interval non-intensive blood pressure monitoring can be utilised if invasive BP monitoring not available within clinical environment</a:t>
            </a:r>
          </a:p>
          <a:p>
            <a:pPr marL="800100" lvl="1" eaLnBrk="1" hangingPunct="1">
              <a:defRPr/>
            </a:pPr>
            <a:r>
              <a:rPr lang="en-GB" altLang="en-US" sz="2000" b="1" dirty="0"/>
              <a:t>Frequency: </a:t>
            </a:r>
            <a:r>
              <a:rPr lang="en-GB" altLang="en-US" sz="2000" dirty="0"/>
              <a:t>as per clinical need/standard practice at site</a:t>
            </a:r>
          </a:p>
          <a:p>
            <a:pPr marL="800100" lvl="1" eaLnBrk="1" hangingPunct="1">
              <a:defRPr/>
            </a:pPr>
            <a:r>
              <a:rPr lang="en-GB" altLang="en-US" sz="2000" b="1" dirty="0"/>
              <a:t>Document: </a:t>
            </a:r>
            <a:r>
              <a:rPr lang="en-GB" altLang="en-US" sz="2000" dirty="0"/>
              <a:t>as per usual practice</a:t>
            </a:r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432050"/>
            <a:ext cx="9143470" cy="1320800"/>
          </a:xfrm>
        </p:spPr>
        <p:txBody>
          <a:bodyPr/>
          <a:lstStyle/>
          <a:p>
            <a:pPr eaLnBrk="1" hangingPunct="1"/>
            <a:r>
              <a:rPr lang="en-GB" altLang="en-US" b="1" dirty="0"/>
              <a:t>Peripheral norepinephrine:  BP monitoring</a:t>
            </a:r>
            <a:br>
              <a:rPr lang="en-GB" altLang="en-US" b="1" dirty="0"/>
            </a:br>
            <a:r>
              <a:rPr lang="en-GB" altLang="en-US" sz="2000" dirty="0"/>
              <a:t>(Intervention arm)</a:t>
            </a:r>
            <a:endParaRPr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40701"/>
      </p:ext>
    </p:extLst>
  </p:cSld>
  <p:clrMapOvr>
    <a:masterClrMapping/>
  </p:clrMapOvr>
  <p:transition advTm="5282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677863" y="1510280"/>
            <a:ext cx="8302851" cy="4596606"/>
          </a:xfrm>
        </p:spPr>
        <p:txBody>
          <a:bodyPr/>
          <a:lstStyle/>
          <a:p>
            <a:pPr marL="57150" indent="0" eaLnBrk="1" hangingPunct="1">
              <a:buNone/>
              <a:defRPr/>
            </a:pPr>
            <a:endParaRPr lang="en-GB" altLang="en-US" sz="2000" dirty="0"/>
          </a:p>
          <a:p>
            <a:pPr marL="57150" indent="0" eaLnBrk="1" hangingPunct="1">
              <a:buNone/>
              <a:defRPr/>
            </a:pPr>
            <a:endParaRPr lang="en-GB" altLang="en-US" sz="2000" b="1" dirty="0"/>
          </a:p>
          <a:p>
            <a:pPr marL="0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1400" b="1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62716" y="1613271"/>
            <a:ext cx="9712431" cy="4408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eaLnBrk="1" hangingPunct="1">
              <a:defRPr/>
            </a:pPr>
            <a:r>
              <a:rPr lang="en-GB" altLang="en-US" sz="2400" b="1" dirty="0"/>
              <a:t>Monitoring of Peripheral Venous Cannula (PVC)</a:t>
            </a:r>
            <a:endParaRPr lang="en-GB" altLang="en-US" u="sng" dirty="0"/>
          </a:p>
          <a:p>
            <a:pPr marL="800100" lvl="1" eaLnBrk="1" hangingPunct="1">
              <a:defRPr/>
            </a:pPr>
            <a:r>
              <a:rPr lang="en-GB" altLang="en-US" sz="1800" u="sng" dirty="0"/>
              <a:t>Hourly</a:t>
            </a:r>
            <a:r>
              <a:rPr lang="en-GB" altLang="en-US" sz="1800" dirty="0"/>
              <a:t> (approximately) checks of PVC </a:t>
            </a:r>
            <a:r>
              <a:rPr lang="en-GB" altLang="en-US" sz="1800" u="sng" dirty="0"/>
              <a:t>must</a:t>
            </a:r>
            <a:r>
              <a:rPr lang="en-GB" altLang="en-US" sz="1800" b="1" dirty="0"/>
              <a:t> </a:t>
            </a:r>
            <a:r>
              <a:rPr lang="en-GB" altLang="en-US" sz="1800" dirty="0"/>
              <a:t>be completed.  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Check the infusion site to ensure free flow </a:t>
            </a:r>
            <a:r>
              <a:rPr lang="en-GB" altLang="en-US" sz="1800" b="1" dirty="0"/>
              <a:t>and </a:t>
            </a:r>
            <a:r>
              <a:rPr lang="en-GB" altLang="en-US" sz="1800" dirty="0"/>
              <a:t>to identify early signs of extravasation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Suggested that PVC check is completed at same time as routine infusion checks</a:t>
            </a:r>
          </a:p>
          <a:p>
            <a:pPr marL="800100" lvl="1" eaLnBrk="1" hangingPunct="1">
              <a:defRPr/>
            </a:pPr>
            <a:endParaRPr lang="en-GB" altLang="en-US" sz="1800" dirty="0"/>
          </a:p>
          <a:p>
            <a:pPr marL="400050" eaLnBrk="1" hangingPunct="1">
              <a:defRPr/>
            </a:pPr>
            <a:r>
              <a:rPr lang="en-GB" altLang="en-US" sz="2400" b="1" dirty="0"/>
              <a:t>Why?</a:t>
            </a:r>
            <a:endParaRPr lang="en-GB" altLang="en-US" sz="2400" u="sng" dirty="0"/>
          </a:p>
          <a:p>
            <a:pPr marL="800100" lvl="1" eaLnBrk="1" hangingPunct="1">
              <a:defRPr/>
            </a:pPr>
            <a:r>
              <a:rPr lang="en-GB" altLang="en-US" sz="1800" dirty="0"/>
              <a:t>One of the perceived concerns around peripheral administration of </a:t>
            </a:r>
            <a:r>
              <a:rPr lang="en-GB" altLang="en-US" sz="1800" dirty="0" err="1"/>
              <a:t>norephineprine</a:t>
            </a:r>
            <a:r>
              <a:rPr lang="en-GB" altLang="en-US" sz="1800" dirty="0"/>
              <a:t> is the risk of </a:t>
            </a:r>
            <a:r>
              <a:rPr lang="en-GB" altLang="en-US" sz="1800" u="sng" dirty="0"/>
              <a:t>extravasation</a:t>
            </a:r>
            <a:r>
              <a:rPr lang="en-GB" altLang="en-US" sz="1800" dirty="0"/>
              <a:t> and subsequent </a:t>
            </a:r>
            <a:r>
              <a:rPr lang="en-GB" altLang="en-US" sz="1800" u="sng" dirty="0"/>
              <a:t>tissue necrosis </a:t>
            </a:r>
            <a:r>
              <a:rPr lang="en-GB" altLang="en-US" sz="1800" dirty="0"/>
              <a:t>around the vein being used for administration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Regular monitoring of the PVC is an effective and easy to implement risk mitigation strategy</a:t>
            </a:r>
          </a:p>
          <a:p>
            <a:pPr marL="800100" lvl="1" eaLnBrk="1" hangingPunct="1">
              <a:defRPr/>
            </a:pPr>
            <a:endParaRPr lang="en-GB" altLang="en-US" sz="1800" dirty="0"/>
          </a:p>
          <a:p>
            <a:pPr marL="400050" eaLnBrk="1" hangingPunct="1">
              <a:defRPr/>
            </a:pPr>
            <a:endParaRPr lang="en-GB" altLang="en-US" sz="2000" b="1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432050"/>
            <a:ext cx="9143470" cy="1320800"/>
          </a:xfrm>
        </p:spPr>
        <p:txBody>
          <a:bodyPr/>
          <a:lstStyle/>
          <a:p>
            <a:pPr eaLnBrk="1" hangingPunct="1"/>
            <a:r>
              <a:rPr lang="en-GB" altLang="en-US" b="1" dirty="0"/>
              <a:t>Peripheral norepinephrine:  PVC monitoring</a:t>
            </a:r>
            <a:br>
              <a:rPr lang="en-GB" altLang="en-US" b="1" dirty="0"/>
            </a:br>
            <a:r>
              <a:rPr lang="en-GB" altLang="en-US" sz="2000" dirty="0"/>
              <a:t>(Intervention arm)</a:t>
            </a:r>
            <a:endParaRPr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791819"/>
      </p:ext>
    </p:extLst>
  </p:cSld>
  <p:clrMapOvr>
    <a:masterClrMapping/>
  </p:clrMapOvr>
  <p:transition advTm="55985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677863" y="1510280"/>
            <a:ext cx="8302851" cy="4596606"/>
          </a:xfrm>
        </p:spPr>
        <p:txBody>
          <a:bodyPr/>
          <a:lstStyle/>
          <a:p>
            <a:pPr marL="57150" indent="0" eaLnBrk="1" hangingPunct="1">
              <a:buNone/>
              <a:defRPr/>
            </a:pPr>
            <a:endParaRPr lang="en-GB" altLang="en-US" sz="2000" dirty="0"/>
          </a:p>
          <a:p>
            <a:pPr marL="57150" indent="0" eaLnBrk="1" hangingPunct="1">
              <a:buNone/>
              <a:defRPr/>
            </a:pPr>
            <a:endParaRPr lang="en-GB" altLang="en-US" sz="2000" b="1" dirty="0"/>
          </a:p>
          <a:p>
            <a:pPr marL="0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1400" b="1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62718" y="1613271"/>
            <a:ext cx="4690770" cy="4408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eaLnBrk="1" hangingPunct="1">
              <a:defRPr/>
            </a:pPr>
            <a:r>
              <a:rPr lang="en-GB" altLang="en-US" sz="2000" dirty="0"/>
              <a:t>Grade extravasation from 0 – 4</a:t>
            </a:r>
          </a:p>
          <a:p>
            <a:pPr marL="400050" eaLnBrk="1" hangingPunct="1">
              <a:defRPr/>
            </a:pPr>
            <a:r>
              <a:rPr lang="en-GB" altLang="en-US" sz="2000" dirty="0"/>
              <a:t>If signs span more than one grade, assign the higher score</a:t>
            </a:r>
          </a:p>
          <a:p>
            <a:pPr marL="400050" eaLnBrk="1" hangingPunct="1">
              <a:defRPr/>
            </a:pPr>
            <a:r>
              <a:rPr lang="en-GB" altLang="en-US" sz="2000" dirty="0"/>
              <a:t>Document the grade (required for study data)</a:t>
            </a:r>
          </a:p>
          <a:p>
            <a:pPr marL="57150" indent="0" eaLnBrk="1" hangingPunct="1">
              <a:buNone/>
              <a:defRPr/>
            </a:pPr>
            <a:endParaRPr lang="en-GB" altLang="en-US" sz="1400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432050"/>
            <a:ext cx="9143470" cy="1320800"/>
          </a:xfrm>
        </p:spPr>
        <p:txBody>
          <a:bodyPr/>
          <a:lstStyle/>
          <a:p>
            <a:pPr eaLnBrk="1" hangingPunct="1"/>
            <a:r>
              <a:rPr lang="en-GB" altLang="en-US" b="1" dirty="0"/>
              <a:t>Peripheral norepinephrine:  Extravasation (1)</a:t>
            </a:r>
            <a:br>
              <a:rPr lang="en-GB" altLang="en-US" b="1" dirty="0"/>
            </a:br>
            <a:r>
              <a:rPr lang="en-GB" altLang="en-US" sz="2000" dirty="0"/>
              <a:t>(Intervention arm)</a:t>
            </a:r>
            <a:endParaRPr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3488" y="1789451"/>
            <a:ext cx="6732042" cy="3922742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7215083" y="2085523"/>
            <a:ext cx="1644379" cy="3559994"/>
            <a:chOff x="7215083" y="2085523"/>
            <a:chExt cx="1644379" cy="3559994"/>
          </a:xfrm>
        </p:grpSpPr>
        <p:sp>
          <p:nvSpPr>
            <p:cNvPr id="2" name="Oval 1"/>
            <p:cNvSpPr/>
            <p:nvPr/>
          </p:nvSpPr>
          <p:spPr>
            <a:xfrm>
              <a:off x="7242446" y="2085523"/>
              <a:ext cx="1439052" cy="453484"/>
            </a:xfrm>
            <a:prstGeom prst="ellipse">
              <a:avLst/>
            </a:prstGeom>
            <a:solidFill>
              <a:srgbClr val="FFC000">
                <a:alpha val="30000"/>
              </a:srgbClr>
            </a:solidFill>
            <a:ln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7215083" y="4847772"/>
              <a:ext cx="1644379" cy="797745"/>
            </a:xfrm>
            <a:prstGeom prst="ellipse">
              <a:avLst/>
            </a:prstGeom>
            <a:solidFill>
              <a:srgbClr val="FFC000">
                <a:alpha val="30000"/>
              </a:srgbClr>
            </a:solidFill>
            <a:ln>
              <a:solidFill>
                <a:srgbClr val="FF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980713" y="2085523"/>
            <a:ext cx="3000926" cy="3626670"/>
            <a:chOff x="7215083" y="2085523"/>
            <a:chExt cx="2050185" cy="3626670"/>
          </a:xfrm>
        </p:grpSpPr>
        <p:sp>
          <p:nvSpPr>
            <p:cNvPr id="14" name="Oval 13"/>
            <p:cNvSpPr/>
            <p:nvPr/>
          </p:nvSpPr>
          <p:spPr>
            <a:xfrm>
              <a:off x="7242446" y="2085523"/>
              <a:ext cx="1439052" cy="453484"/>
            </a:xfrm>
            <a:prstGeom prst="ellipse">
              <a:avLst/>
            </a:prstGeom>
            <a:solidFill>
              <a:srgbClr val="FF0000">
                <a:alpha val="3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7215083" y="4743450"/>
              <a:ext cx="2050185" cy="968743"/>
            </a:xfrm>
            <a:prstGeom prst="ellipse">
              <a:avLst/>
            </a:prstGeom>
            <a:solidFill>
              <a:srgbClr val="FF0000">
                <a:alpha val="3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09132925"/>
      </p:ext>
    </p:extLst>
  </p:cSld>
  <p:clrMapOvr>
    <a:masterClrMapping/>
  </p:clrMapOvr>
  <p:transition advTm="704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677863" y="1510280"/>
            <a:ext cx="8302851" cy="4596606"/>
          </a:xfrm>
        </p:spPr>
        <p:txBody>
          <a:bodyPr/>
          <a:lstStyle/>
          <a:p>
            <a:pPr marL="57150" indent="0" eaLnBrk="1" hangingPunct="1">
              <a:buNone/>
              <a:defRPr/>
            </a:pPr>
            <a:endParaRPr lang="en-GB" altLang="en-US" sz="2000" dirty="0"/>
          </a:p>
          <a:p>
            <a:pPr marL="57150" indent="0" eaLnBrk="1" hangingPunct="1">
              <a:buNone/>
              <a:defRPr/>
            </a:pPr>
            <a:endParaRPr lang="en-GB" altLang="en-US" sz="2000" b="1" dirty="0"/>
          </a:p>
          <a:p>
            <a:pPr marL="0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1400" b="1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55943" y="1449320"/>
            <a:ext cx="9712431" cy="4897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eaLnBrk="1" hangingPunct="1">
              <a:defRPr/>
            </a:pPr>
            <a:r>
              <a:rPr lang="en-GB" altLang="en-US" b="1" dirty="0"/>
              <a:t>Suspect extravasation if the patient reports:</a:t>
            </a:r>
            <a:endParaRPr lang="en-GB" altLang="en-US" u="sng" dirty="0"/>
          </a:p>
          <a:p>
            <a:pPr marL="800100" lvl="1" eaLnBrk="1" hangingPunct="1">
              <a:defRPr/>
            </a:pPr>
            <a:r>
              <a:rPr lang="en-GB" altLang="en-US" sz="1800" dirty="0"/>
              <a:t>Pain or itching at the infusion site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Oedema, pallor (skin is paler) or erythema (redness) of skin at the cannula site </a:t>
            </a:r>
          </a:p>
          <a:p>
            <a:pPr marL="400050" eaLnBrk="1" hangingPunct="1">
              <a:defRPr/>
            </a:pPr>
            <a:endParaRPr lang="en-GB" altLang="en-US" sz="1000" b="1" dirty="0"/>
          </a:p>
          <a:p>
            <a:pPr marL="400050" eaLnBrk="1" hangingPunct="1">
              <a:defRPr/>
            </a:pPr>
            <a:r>
              <a:rPr lang="en-GB" altLang="en-US" b="1" dirty="0"/>
              <a:t>Recommended actions </a:t>
            </a:r>
            <a:r>
              <a:rPr lang="en-GB" altLang="en-US" b="1" u="sng" dirty="0"/>
              <a:t>or</a:t>
            </a:r>
            <a:r>
              <a:rPr lang="en-GB" altLang="en-US" b="1" dirty="0"/>
              <a:t> follow local extravasation policy:</a:t>
            </a:r>
            <a:endParaRPr lang="en-GB" altLang="en-US" u="sng" dirty="0"/>
          </a:p>
          <a:p>
            <a:pPr marL="800100" lvl="1" eaLnBrk="1" hangingPunct="1">
              <a:defRPr/>
            </a:pPr>
            <a:r>
              <a:rPr lang="en-GB" altLang="en-US" sz="1800" dirty="0"/>
              <a:t>STOP the infusion immediately and disconnect the line from the PVC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Attempt to aspirate 3-5ml from the PVC if able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Remove the PVC, apply a dressing, elevate and mark the extravasation area</a:t>
            </a:r>
          </a:p>
          <a:p>
            <a:pPr marL="800100" lvl="1" eaLnBrk="1" hangingPunct="1">
              <a:defRPr/>
            </a:pPr>
            <a:r>
              <a:rPr lang="en-GB" altLang="en-US" sz="1800" b="1" dirty="0"/>
              <a:t>Consider:  </a:t>
            </a:r>
            <a:r>
              <a:rPr lang="en-GB" altLang="en-US" sz="1800" dirty="0"/>
              <a:t>topical vasoactive to encourage local blood flow </a:t>
            </a:r>
            <a:r>
              <a:rPr lang="en-GB" altLang="en-US" sz="1800" dirty="0" err="1"/>
              <a:t>eg</a:t>
            </a:r>
            <a:r>
              <a:rPr lang="en-GB" altLang="en-US" sz="1800" dirty="0"/>
              <a:t>. </a:t>
            </a:r>
            <a:r>
              <a:rPr lang="en-GB" altLang="en-US" sz="1800" dirty="0" err="1"/>
              <a:t>nitroglycerin</a:t>
            </a:r>
            <a:r>
              <a:rPr lang="en-GB" altLang="en-US" sz="1800" dirty="0"/>
              <a:t> paste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Give analgesia if required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Seek advice from surgeon/tissue viability service if concerned</a:t>
            </a:r>
            <a:endParaRPr lang="en-GB" altLang="en-US" sz="2000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432050"/>
            <a:ext cx="9143470" cy="1320800"/>
          </a:xfrm>
        </p:spPr>
        <p:txBody>
          <a:bodyPr/>
          <a:lstStyle/>
          <a:p>
            <a:pPr eaLnBrk="1" hangingPunct="1"/>
            <a:r>
              <a:rPr lang="en-GB" altLang="en-US" b="1" dirty="0"/>
              <a:t>Peripheral norepinephrine:  Extravasation (2)</a:t>
            </a:r>
            <a:br>
              <a:rPr lang="en-GB" altLang="en-US" b="1" dirty="0"/>
            </a:br>
            <a:r>
              <a:rPr lang="en-GB" altLang="en-US" sz="2000" dirty="0"/>
              <a:t>(Intervention arm)</a:t>
            </a:r>
            <a:endParaRPr altLang="en-US" sz="2000" dirty="0"/>
          </a:p>
        </p:txBody>
      </p:sp>
      <p:pic>
        <p:nvPicPr>
          <p:cNvPr id="5122" name="Picture 2" descr="Well recognised but still overlooked: norepinephrine extravasation | BMJ  Case Report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94378" y="4937549"/>
            <a:ext cx="1855971" cy="1239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89172"/>
      </p:ext>
    </p:extLst>
  </p:cSld>
  <p:clrMapOvr>
    <a:masterClrMapping/>
  </p:clrMapOvr>
  <p:transition advTm="86043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677863" y="1510280"/>
            <a:ext cx="8302851" cy="4596606"/>
          </a:xfrm>
        </p:spPr>
        <p:txBody>
          <a:bodyPr/>
          <a:lstStyle/>
          <a:p>
            <a:pPr marL="57150" indent="0" eaLnBrk="1" hangingPunct="1">
              <a:buNone/>
              <a:defRPr/>
            </a:pPr>
            <a:endParaRPr lang="en-GB" altLang="en-US" sz="2000" dirty="0"/>
          </a:p>
          <a:p>
            <a:pPr marL="57150" indent="0" eaLnBrk="1" hangingPunct="1">
              <a:buNone/>
              <a:defRPr/>
            </a:pPr>
            <a:endParaRPr lang="en-GB" altLang="en-US" sz="2000" b="1" dirty="0"/>
          </a:p>
          <a:p>
            <a:pPr marL="0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1400" b="1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1528" y="1664101"/>
            <a:ext cx="8529186" cy="42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eaLnBrk="1" hangingPunct="1">
              <a:defRPr/>
            </a:pPr>
            <a:r>
              <a:rPr lang="en-GB" altLang="en-US" b="1" dirty="0"/>
              <a:t>Peripheral norepinephrine infusion must be </a:t>
            </a:r>
            <a:r>
              <a:rPr lang="en-GB" altLang="en-US" b="1" u="sng" dirty="0"/>
              <a:t>immediately</a:t>
            </a:r>
            <a:r>
              <a:rPr lang="en-GB" altLang="en-US" b="1" dirty="0"/>
              <a:t> and </a:t>
            </a:r>
            <a:r>
              <a:rPr lang="en-GB" altLang="en-US" b="1" u="sng" dirty="0"/>
              <a:t>permanently</a:t>
            </a:r>
            <a:r>
              <a:rPr lang="en-GB" altLang="en-US" b="1" dirty="0"/>
              <a:t> stopped infusion if: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Systolic BP &gt; 180 mmHg </a:t>
            </a:r>
            <a:r>
              <a:rPr lang="en-GB" altLang="en-US" sz="1800" b="1" dirty="0"/>
              <a:t>OR 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Diastolic BP &gt; 110 mmHg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Tachyarrhythmia (ventricular tachycardia or ventricular fibrillation) that is life-threatening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Suspected local extravasation of IMP if graded severe (Grade 3 or 4)</a:t>
            </a:r>
          </a:p>
          <a:p>
            <a:pPr marL="800100" lvl="1" eaLnBrk="1" hangingPunct="1">
              <a:defRPr/>
            </a:pPr>
            <a:endParaRPr lang="en-GB" altLang="en-US" sz="1800" dirty="0"/>
          </a:p>
          <a:p>
            <a:pPr marL="57150" indent="0" eaLnBrk="1" hangingPunct="1">
              <a:buNone/>
              <a:defRPr/>
            </a:pPr>
            <a:r>
              <a:rPr lang="en-GB" altLang="en-US" sz="1800" dirty="0"/>
              <a:t>Participant to remain in EVIS study (provided consent is still valid and in place) but protocol directed treatment must stop and the participant managed in line with standard practice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432050"/>
            <a:ext cx="10024004" cy="13208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GB" altLang="en-US" b="1" dirty="0"/>
              <a:t>Peripheral norepinephrine:  Infusion stopping rules</a:t>
            </a:r>
            <a:br>
              <a:rPr lang="en-GB" altLang="en-US" b="1" dirty="0"/>
            </a:br>
            <a:r>
              <a:rPr lang="en-GB" altLang="en-US" sz="2000" dirty="0"/>
              <a:t>(Intervention arm)</a:t>
            </a:r>
            <a:endParaRPr altLang="en-US" sz="2000" dirty="0"/>
          </a:p>
        </p:txBody>
      </p:sp>
      <p:sp>
        <p:nvSpPr>
          <p:cNvPr id="4" name="Right Brace 3"/>
          <p:cNvSpPr/>
          <p:nvPr/>
        </p:nvSpPr>
        <p:spPr>
          <a:xfrm>
            <a:off x="4353245" y="2400833"/>
            <a:ext cx="501227" cy="860213"/>
          </a:xfrm>
          <a:prstGeom prst="rightBrace">
            <a:avLst/>
          </a:prstGeom>
          <a:ln w="317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974140" y="2501781"/>
            <a:ext cx="4429760" cy="731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fails to resolve despite following local treatment protocols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5289" y="1512461"/>
            <a:ext cx="1209484" cy="1720840"/>
          </a:xfrm>
          <a:prstGeom prst="rect">
            <a:avLst/>
          </a:prstGeom>
        </p:spPr>
      </p:pic>
      <p:sp>
        <p:nvSpPr>
          <p:cNvPr id="7" name="Multiply 6"/>
          <p:cNvSpPr/>
          <p:nvPr/>
        </p:nvSpPr>
        <p:spPr>
          <a:xfrm>
            <a:off x="9881432" y="1509889"/>
            <a:ext cx="1375150" cy="1720840"/>
          </a:xfrm>
          <a:prstGeom prst="mathMultiply">
            <a:avLst/>
          </a:prstGeom>
          <a:solidFill>
            <a:srgbClr val="FF0000">
              <a:alpha val="42000"/>
            </a:srgb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05992"/>
      </p:ext>
    </p:extLst>
  </p:cSld>
  <p:clrMapOvr>
    <a:masterClrMapping/>
  </p:clrMapOvr>
  <p:transition advTm="62578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Usual care (Control) arm IMPs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627CBC-24F2-4C5E-8F76-B53BCDFACE0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7335" y="1134002"/>
            <a:ext cx="3642200" cy="2749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710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28"/>
    </mc:Choice>
    <mc:Fallback xmlns="">
      <p:transition spd="slow" advTm="9028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/>
              <a:t>Usual care </a:t>
            </a:r>
            <a:r>
              <a:rPr lang="en-GB" altLang="en-US" sz="3200" dirty="0"/>
              <a:t>(Control Arm)</a:t>
            </a:r>
            <a:endParaRPr altLang="en-US" sz="3200" dirty="0"/>
          </a:p>
        </p:txBody>
      </p:sp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790006" y="1359976"/>
            <a:ext cx="9095865" cy="4726660"/>
          </a:xfrm>
        </p:spPr>
        <p:txBody>
          <a:bodyPr/>
          <a:lstStyle/>
          <a:p>
            <a:pPr marL="400050" eaLnBrk="1" hangingPunct="1">
              <a:defRPr/>
            </a:pPr>
            <a:r>
              <a:rPr lang="en-GB" altLang="en-US" sz="2000" dirty="0"/>
              <a:t>The following balanced crystalloids are permitted:</a:t>
            </a:r>
          </a:p>
          <a:p>
            <a:pPr marL="857250" lvl="1" indent="-342900" eaLnBrk="1" hangingPunct="1">
              <a:buFont typeface="Wingdings" panose="05000000000000000000" pitchFamily="2" charset="2"/>
              <a:buChar char="q"/>
              <a:defRPr/>
            </a:pPr>
            <a:r>
              <a:rPr lang="en-GB" altLang="en-US" sz="2000" dirty="0"/>
              <a:t>Compound sodium lactate solution for infusion.  </a:t>
            </a:r>
          </a:p>
          <a:p>
            <a:pPr marL="514350" lvl="1" indent="0" eaLnBrk="1" hangingPunct="1">
              <a:spcBef>
                <a:spcPts val="0"/>
              </a:spcBef>
              <a:buNone/>
              <a:defRPr/>
            </a:pPr>
            <a:r>
              <a:rPr lang="en-GB" altLang="en-US" dirty="0"/>
              <a:t>     (Also known as Ringers lactate solution or Hartmann’s)</a:t>
            </a:r>
          </a:p>
          <a:p>
            <a:pPr marL="857250" lvl="1" indent="-342900" eaLnBrk="1" hangingPunct="1">
              <a:buFont typeface="Wingdings" panose="05000000000000000000" pitchFamily="2" charset="2"/>
              <a:buChar char="q"/>
              <a:defRPr/>
            </a:pPr>
            <a:r>
              <a:rPr lang="en-GB" altLang="en-US" sz="2000" dirty="0"/>
              <a:t>Plasma-</a:t>
            </a:r>
            <a:r>
              <a:rPr lang="en-GB" altLang="en-US" sz="2000" dirty="0" err="1"/>
              <a:t>lyte</a:t>
            </a:r>
            <a:r>
              <a:rPr lang="en-GB" altLang="en-US" sz="2000" baseline="60000" dirty="0"/>
              <a:t>®</a:t>
            </a:r>
            <a:r>
              <a:rPr lang="en-GB" altLang="en-US" sz="2000" dirty="0"/>
              <a:t> 148 (pH 7.4) solution for infusion</a:t>
            </a:r>
          </a:p>
          <a:p>
            <a:pPr marL="857250" lvl="1" indent="-342900" eaLnBrk="1" hangingPunct="1">
              <a:buFont typeface="Wingdings" panose="05000000000000000000" pitchFamily="2" charset="2"/>
              <a:buChar char="q"/>
              <a:defRPr/>
            </a:pPr>
            <a:endParaRPr lang="en-GB" altLang="en-US" dirty="0"/>
          </a:p>
          <a:p>
            <a:pPr marL="400050" eaLnBrk="1" hangingPunct="1">
              <a:defRPr/>
            </a:pPr>
            <a:r>
              <a:rPr lang="en-GB" altLang="en-US" sz="2000" b="1" dirty="0"/>
              <a:t>Route of administration: </a:t>
            </a:r>
            <a:r>
              <a:rPr lang="en-GB" altLang="en-US" sz="2000" dirty="0"/>
              <a:t>peripheral venous cannula</a:t>
            </a:r>
          </a:p>
          <a:p>
            <a:pPr marL="400050" eaLnBrk="1" hangingPunct="1">
              <a:defRPr/>
            </a:pPr>
            <a:r>
              <a:rPr lang="en-GB" altLang="en-US" sz="2000" b="1" dirty="0"/>
              <a:t>Initial treatment: </a:t>
            </a:r>
            <a:r>
              <a:rPr lang="en-GB" altLang="en-US" sz="2000" dirty="0"/>
              <a:t>Fluid resuscitation titrated to target MAP </a:t>
            </a:r>
            <a:r>
              <a:rPr lang="en-GB" altLang="en-US" sz="2000" dirty="0">
                <a:solidFill>
                  <a:schemeClr val="tx1"/>
                </a:solidFill>
              </a:rPr>
              <a:t>≥</a:t>
            </a:r>
            <a:r>
              <a:rPr lang="en-GB" altLang="en-US" sz="2000" dirty="0"/>
              <a:t> 65 mmHg. </a:t>
            </a:r>
          </a:p>
          <a:p>
            <a:pPr marL="457200" lvl="1" indent="0" eaLnBrk="1" hangingPunct="1">
              <a:buNone/>
              <a:defRPr/>
            </a:pPr>
            <a:r>
              <a:rPr lang="en-GB" altLang="en-US" sz="1800" dirty="0"/>
              <a:t>Anticipate most patients will receive approximately 30ml/kg balanced crystalloid in the first 3 hours using 250-1000ml administered by rapid infusion</a:t>
            </a:r>
          </a:p>
          <a:p>
            <a:pPr marL="400050" eaLnBrk="1" hangingPunct="1">
              <a:defRPr/>
            </a:pPr>
            <a:r>
              <a:rPr lang="en-GB" altLang="en-US" sz="2000" b="1" dirty="0"/>
              <a:t>Ongoing treatment </a:t>
            </a:r>
            <a:r>
              <a:rPr lang="en-GB" altLang="en-US" sz="1600" dirty="0"/>
              <a:t>(up to 45 hours post-randomisation): </a:t>
            </a:r>
            <a:r>
              <a:rPr lang="en-GB" altLang="en-US" sz="2000" dirty="0"/>
              <a:t>Further balanced crystalloid boluses for resuscitation titrated to target MAP </a:t>
            </a:r>
            <a:r>
              <a:rPr lang="en-GB" altLang="en-US" sz="2000" dirty="0">
                <a:solidFill>
                  <a:schemeClr val="tx1"/>
                </a:solidFill>
              </a:rPr>
              <a:t>≥</a:t>
            </a:r>
            <a:r>
              <a:rPr lang="en-GB" altLang="en-US" sz="2000" dirty="0"/>
              <a:t> 65 mmHg </a:t>
            </a:r>
          </a:p>
          <a:p>
            <a:pPr marL="57150" indent="0" eaLnBrk="1" hangingPunct="1">
              <a:buNone/>
              <a:defRPr/>
            </a:pPr>
            <a:endParaRPr lang="en-GB" altLang="en-US" sz="2000" dirty="0"/>
          </a:p>
          <a:p>
            <a:pPr marL="57150" indent="0" eaLnBrk="1" hangingPunct="1">
              <a:buNone/>
              <a:defRPr/>
            </a:pPr>
            <a:endParaRPr lang="en-GB" altLang="en-US" sz="2000" b="1" dirty="0"/>
          </a:p>
          <a:p>
            <a:pPr marL="0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1400" b="1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1352" y="1380226"/>
            <a:ext cx="1079514" cy="192770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493906"/>
      </p:ext>
    </p:extLst>
  </p:cSld>
  <p:clrMapOvr>
    <a:masterClrMapping/>
  </p:clrMapOvr>
  <p:transition advTm="55549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 dirty="0"/>
              <a:t>Usual care </a:t>
            </a:r>
            <a:r>
              <a:rPr lang="en-GB" altLang="en-US" sz="3200" dirty="0"/>
              <a:t>(Control Arm)</a:t>
            </a:r>
            <a:endParaRPr altLang="en-US" sz="3200" dirty="0"/>
          </a:p>
        </p:txBody>
      </p:sp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677863" y="1510280"/>
            <a:ext cx="8302851" cy="4596606"/>
          </a:xfrm>
        </p:spPr>
        <p:txBody>
          <a:bodyPr/>
          <a:lstStyle/>
          <a:p>
            <a:pPr marL="400050" eaLnBrk="1" hangingPunct="1">
              <a:defRPr/>
            </a:pPr>
            <a:r>
              <a:rPr lang="en-GB" altLang="en-US" sz="2000" b="1" dirty="0"/>
              <a:t>Other information</a:t>
            </a:r>
            <a:endParaRPr lang="en-GB" altLang="en-US" sz="2600" b="1" dirty="0"/>
          </a:p>
          <a:p>
            <a:pPr marL="800100" lvl="1" eaLnBrk="1" hangingPunct="1">
              <a:buFont typeface="Wingdings" panose="05000000000000000000" pitchFamily="2" charset="2"/>
              <a:buChar char="q"/>
              <a:defRPr/>
            </a:pPr>
            <a:r>
              <a:rPr lang="en-GB" altLang="en-US" sz="2000" dirty="0"/>
              <a:t>There are no study specific supplies for EVIS – use hospital own stock</a:t>
            </a:r>
          </a:p>
          <a:p>
            <a:pPr marL="800100" lvl="1" eaLnBrk="1" hangingPunct="1">
              <a:buFont typeface="Wingdings" panose="05000000000000000000" pitchFamily="2" charset="2"/>
              <a:buChar char="q"/>
              <a:defRPr/>
            </a:pPr>
            <a:r>
              <a:rPr lang="en-GB" altLang="en-US" sz="2000" dirty="0"/>
              <a:t>Stickers (optional) are available to highlight control EVIS patients</a:t>
            </a:r>
          </a:p>
          <a:p>
            <a:pPr marL="57150" indent="0" eaLnBrk="1" hangingPunct="1">
              <a:buNone/>
              <a:defRPr/>
            </a:pPr>
            <a:endParaRPr lang="en-GB" altLang="en-US" sz="2000" b="1" dirty="0"/>
          </a:p>
          <a:p>
            <a:pPr marL="0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1400" b="1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0387" y="1590886"/>
            <a:ext cx="1079514" cy="1927704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6562" y="4235873"/>
            <a:ext cx="2787650" cy="1651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74598"/>
      </p:ext>
    </p:extLst>
  </p:cSld>
  <p:clrMapOvr>
    <a:masterClrMapping/>
  </p:clrMapOvr>
  <p:transition advTm="21689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7335" y="1134002"/>
            <a:ext cx="3642200" cy="2749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Prescribing &amp; Documentation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627CBC-24F2-4C5E-8F76-B53BCDFACE0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49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38"/>
    </mc:Choice>
    <mc:Fallback xmlns="">
      <p:transition spd="slow" advTm="323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47713"/>
          </a:xfrm>
        </p:spPr>
        <p:txBody>
          <a:bodyPr/>
          <a:lstStyle/>
          <a:p>
            <a:pPr eaLnBrk="1" hangingPunct="1"/>
            <a:r>
              <a:rPr lang="en-GB" altLang="en-US" b="1" dirty="0"/>
              <a:t>Who should view this module?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77863" y="1538288"/>
            <a:ext cx="9201150" cy="4503737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GB" sz="2200" b="1" dirty="0"/>
              <a:t>Aim: </a:t>
            </a:r>
            <a:r>
              <a:rPr lang="en-GB" sz="2200" dirty="0"/>
              <a:t>To provide detailed information on preparation and administration of EVIS study medicines</a:t>
            </a:r>
          </a:p>
          <a:p>
            <a:pPr marL="0" indent="0" eaLnBrk="1" hangingPunct="1">
              <a:buNone/>
              <a:defRPr/>
            </a:pPr>
            <a:endParaRPr lang="en-GB" sz="1000" b="1" dirty="0"/>
          </a:p>
          <a:p>
            <a:pPr marL="0" indent="0" eaLnBrk="1" hangingPunct="1">
              <a:buFont typeface="Wingdings 3" panose="05040102010807070707" pitchFamily="18" charset="2"/>
              <a:buNone/>
              <a:defRPr/>
            </a:pPr>
            <a:r>
              <a:rPr lang="en-GB" sz="2200" b="1" dirty="0"/>
              <a:t>Target audience: </a:t>
            </a:r>
          </a:p>
          <a:p>
            <a:pPr lvl="1" eaLnBrk="1" hangingPunct="1">
              <a:buFont typeface="Courier New" panose="02070309020205020404" pitchFamily="49" charset="0"/>
              <a:buChar char="o"/>
              <a:defRPr/>
            </a:pPr>
            <a:r>
              <a:rPr lang="en-GB" sz="2200" dirty="0"/>
              <a:t>Investigators and research nursing staff delegated IMP preparation and administration related responsibilities on the site delegation log </a:t>
            </a:r>
          </a:p>
          <a:p>
            <a:pPr lvl="1" eaLnBrk="1" hangingPunct="1">
              <a:buFont typeface="Courier New" panose="02070309020205020404" pitchFamily="49" charset="0"/>
              <a:buChar char="o"/>
              <a:defRPr/>
            </a:pPr>
            <a:r>
              <a:rPr lang="en-GB" sz="2200" dirty="0"/>
              <a:t>Other staff who will prepare and administer EVIS study medicines</a:t>
            </a:r>
            <a:endParaRPr lang="en-GB" sz="1000" dirty="0"/>
          </a:p>
          <a:p>
            <a:pPr eaLnBrk="1" hangingPunct="1">
              <a:defRPr/>
            </a:pPr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595"/>
    </mc:Choice>
    <mc:Fallback xmlns="">
      <p:transition spd="slow" advTm="30595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677863" y="1510280"/>
            <a:ext cx="8302851" cy="4596606"/>
          </a:xfrm>
        </p:spPr>
        <p:txBody>
          <a:bodyPr/>
          <a:lstStyle/>
          <a:p>
            <a:pPr marL="57150" indent="0" eaLnBrk="1" hangingPunct="1">
              <a:buNone/>
              <a:defRPr/>
            </a:pPr>
            <a:endParaRPr lang="en-GB" altLang="en-US" sz="2000" dirty="0"/>
          </a:p>
          <a:p>
            <a:pPr marL="57150" indent="0" eaLnBrk="1" hangingPunct="1">
              <a:buNone/>
              <a:defRPr/>
            </a:pPr>
            <a:endParaRPr lang="en-GB" altLang="en-US" sz="2000" b="1" dirty="0"/>
          </a:p>
          <a:p>
            <a:pPr marL="0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1400" b="1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77863" y="3250605"/>
            <a:ext cx="10327647" cy="285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eaLnBrk="1" hangingPunct="1">
              <a:defRPr/>
            </a:pPr>
            <a:r>
              <a:rPr lang="en-GB" altLang="en-US" sz="2000" dirty="0"/>
              <a:t>Check that norepinephrine or balanced crystalloids have been prescribed </a:t>
            </a:r>
          </a:p>
          <a:p>
            <a:pPr marL="400050" eaLnBrk="1" hangingPunct="1">
              <a:defRPr/>
            </a:pPr>
            <a:r>
              <a:rPr lang="en-GB" altLang="en-US" sz="2000" dirty="0"/>
              <a:t>Should be clear on prescription that patient is taking part in EVIS study</a:t>
            </a:r>
          </a:p>
          <a:p>
            <a:pPr marL="400050" eaLnBrk="1" hangingPunct="1">
              <a:defRPr/>
            </a:pPr>
            <a:r>
              <a:rPr lang="en-GB" altLang="en-US" sz="2000" dirty="0"/>
              <a:t>Double check if patient is transferred from one clinical area to another where different prescribing systems are used </a:t>
            </a:r>
            <a:r>
              <a:rPr lang="en-GB" altLang="en-US" sz="2000" dirty="0" err="1"/>
              <a:t>eg</a:t>
            </a:r>
            <a:r>
              <a:rPr lang="en-GB" altLang="en-US" sz="2000" dirty="0"/>
              <a:t>. electronic versus paper prescription</a:t>
            </a:r>
          </a:p>
          <a:p>
            <a:pPr marL="400050" eaLnBrk="1" hangingPunct="1">
              <a:defRPr/>
            </a:pPr>
            <a:r>
              <a:rPr lang="en-GB" altLang="en-US" sz="2000" dirty="0"/>
              <a:t>Check electronic prescribing notes for additional information</a:t>
            </a:r>
          </a:p>
          <a:p>
            <a:pPr marL="400050" eaLnBrk="1" hangingPunct="1">
              <a:defRPr/>
            </a:pPr>
            <a:r>
              <a:rPr lang="en-GB" altLang="en-US" sz="2000" dirty="0"/>
              <a:t>Ask research or senior medical staff if unsure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432050"/>
            <a:ext cx="9143470" cy="1320800"/>
          </a:xfrm>
        </p:spPr>
        <p:txBody>
          <a:bodyPr/>
          <a:lstStyle/>
          <a:p>
            <a:pPr eaLnBrk="1" hangingPunct="1"/>
            <a:r>
              <a:rPr lang="en-GB" altLang="en-US" b="1" dirty="0"/>
              <a:t>IMP Prescribing</a:t>
            </a:r>
            <a:br>
              <a:rPr lang="en-GB" altLang="en-US" b="1" dirty="0"/>
            </a:br>
            <a:endParaRPr alt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677863" y="1510280"/>
            <a:ext cx="10075862" cy="14213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altLang="en-US" sz="2000" dirty="0">
                <a:solidFill>
                  <a:schemeClr val="tx1"/>
                </a:solidFill>
              </a:rPr>
              <a:t>Only those who have been trained and delegated prescribing responsibilities by the Principal Investigator on the site delegation log may prescribe EVIS Investigational Medicinal Products (IMPs)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10045"/>
      </p:ext>
    </p:extLst>
  </p:cSld>
  <p:clrMapOvr>
    <a:masterClrMapping/>
  </p:clrMapOvr>
  <p:transition advTm="62287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677863" y="1510280"/>
            <a:ext cx="8302851" cy="4596606"/>
          </a:xfrm>
        </p:spPr>
        <p:txBody>
          <a:bodyPr/>
          <a:lstStyle/>
          <a:p>
            <a:pPr marL="57150" indent="0" eaLnBrk="1" hangingPunct="1">
              <a:buNone/>
              <a:defRPr/>
            </a:pPr>
            <a:endParaRPr lang="en-GB" altLang="en-US" sz="2000" dirty="0"/>
          </a:p>
          <a:p>
            <a:pPr marL="57150" indent="0" eaLnBrk="1" hangingPunct="1">
              <a:buNone/>
              <a:defRPr/>
            </a:pPr>
            <a:endParaRPr lang="en-GB" altLang="en-US" sz="2000" b="1" dirty="0"/>
          </a:p>
          <a:p>
            <a:pPr marL="0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1400" b="1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5624" y="1557520"/>
            <a:ext cx="7875132" cy="472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eaLnBrk="1" hangingPunct="1">
              <a:defRPr/>
            </a:pPr>
            <a:r>
              <a:rPr lang="en-GB" altLang="en-US" b="1" dirty="0"/>
              <a:t>Important for validity of study results that data is as accurate and complete as possible particularly the following:</a:t>
            </a:r>
            <a:endParaRPr lang="en-GB" altLang="en-US" dirty="0"/>
          </a:p>
          <a:p>
            <a:pPr marL="800100" lvl="1" eaLnBrk="1" hangingPunct="1">
              <a:defRPr/>
            </a:pPr>
            <a:r>
              <a:rPr lang="en-GB" altLang="en-US" sz="1800" dirty="0"/>
              <a:t>All dose changes/infusion rate changes 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Time infusion was started, stopped, or the flow rate changed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Time of temporary </a:t>
            </a:r>
            <a:r>
              <a:rPr lang="en-GB" altLang="en-US" sz="1800" u="sng" dirty="0"/>
              <a:t>and</a:t>
            </a:r>
            <a:r>
              <a:rPr lang="en-GB" altLang="en-US" sz="1800" dirty="0"/>
              <a:t> permanent treatment discontinuation 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Patient weight (kg)  Estimated weights can be used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Other fluids administered </a:t>
            </a:r>
            <a:r>
              <a:rPr lang="en-GB" altLang="en-US" sz="1800" dirty="0" err="1"/>
              <a:t>eg</a:t>
            </a:r>
            <a:r>
              <a:rPr lang="en-GB" altLang="en-US" sz="1800" dirty="0"/>
              <a:t>. albumin </a:t>
            </a:r>
            <a:r>
              <a:rPr lang="en-GB" altLang="en-US" sz="1800" dirty="0" err="1"/>
              <a:t>etc</a:t>
            </a:r>
            <a:endParaRPr lang="en-GB" altLang="en-US" sz="1800" dirty="0"/>
          </a:p>
          <a:p>
            <a:pPr marL="514350" lvl="1" indent="0" eaLnBrk="1" hangingPunct="1">
              <a:buNone/>
              <a:defRPr/>
            </a:pPr>
            <a:endParaRPr lang="en-GB" altLang="en-US" sz="1800" dirty="0"/>
          </a:p>
          <a:p>
            <a:pPr marL="400050" eaLnBrk="1" hangingPunct="1">
              <a:defRPr/>
            </a:pPr>
            <a:r>
              <a:rPr lang="en-GB" altLang="en-US" sz="2400" b="1" dirty="0"/>
              <a:t>Check how data will be recorded at your site for each arm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Study specific documentation for intervention requirements</a:t>
            </a:r>
            <a:endParaRPr lang="en-GB" altLang="en-US" sz="1000" b="1" dirty="0"/>
          </a:p>
          <a:p>
            <a:pPr marL="800100" lvl="1" eaLnBrk="1" hangingPunct="1">
              <a:defRPr/>
            </a:pPr>
            <a:r>
              <a:rPr lang="en-GB" altLang="en-US" sz="1800" dirty="0"/>
              <a:t>Routine documentation </a:t>
            </a:r>
            <a:r>
              <a:rPr lang="en-GB" altLang="en-US" sz="1800" dirty="0" err="1"/>
              <a:t>eg</a:t>
            </a:r>
            <a:r>
              <a:rPr lang="en-GB" altLang="en-US" sz="1800" dirty="0"/>
              <a:t>. infusion chart, fluid balance chart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432050"/>
            <a:ext cx="9143470" cy="1320800"/>
          </a:xfrm>
        </p:spPr>
        <p:txBody>
          <a:bodyPr/>
          <a:lstStyle/>
          <a:p>
            <a:pPr eaLnBrk="1" hangingPunct="1"/>
            <a:r>
              <a:rPr lang="en-GB" altLang="en-US" b="1" dirty="0"/>
              <a:t>EVIS documentation </a:t>
            </a:r>
            <a:br>
              <a:rPr lang="en-GB" altLang="en-US" b="1" dirty="0"/>
            </a:br>
            <a:r>
              <a:rPr lang="en-GB" altLang="en-US" sz="2000" dirty="0"/>
              <a:t>(Intervention &amp; Usual care Arms)</a:t>
            </a:r>
            <a:endParaRPr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5827" y="1539799"/>
            <a:ext cx="3599549" cy="25825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5827" y="4348144"/>
            <a:ext cx="3689197" cy="110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8066"/>
      </p:ext>
    </p:extLst>
  </p:cSld>
  <p:clrMapOvr>
    <a:masterClrMapping/>
  </p:clrMapOvr>
  <p:transition advTm="95963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677863" y="1510280"/>
            <a:ext cx="8302851" cy="4596606"/>
          </a:xfrm>
        </p:spPr>
        <p:txBody>
          <a:bodyPr/>
          <a:lstStyle/>
          <a:p>
            <a:pPr marL="57150" indent="0" eaLnBrk="1" hangingPunct="1">
              <a:buNone/>
              <a:defRPr/>
            </a:pPr>
            <a:endParaRPr lang="en-GB" altLang="en-US" sz="2000" dirty="0"/>
          </a:p>
          <a:p>
            <a:pPr marL="57150" indent="0" eaLnBrk="1" hangingPunct="1">
              <a:buNone/>
              <a:defRPr/>
            </a:pPr>
            <a:endParaRPr lang="en-GB" altLang="en-US" sz="2000" b="1" dirty="0"/>
          </a:p>
          <a:p>
            <a:pPr marL="0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1400" b="1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91599" y="1447903"/>
            <a:ext cx="9182931" cy="472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eaLnBrk="1" hangingPunct="1">
              <a:defRPr/>
            </a:pPr>
            <a:r>
              <a:rPr lang="en-GB" altLang="en-US" sz="2000" b="1" dirty="0"/>
              <a:t>At the bedside - Clinical Information Sheets</a:t>
            </a:r>
            <a:r>
              <a:rPr lang="en-GB" altLang="en-US" sz="2000" dirty="0"/>
              <a:t> </a:t>
            </a:r>
          </a:p>
          <a:p>
            <a:pPr marL="800100" lvl="1" eaLnBrk="1" hangingPunct="1">
              <a:defRPr/>
            </a:pPr>
            <a:r>
              <a:rPr lang="en-GB" altLang="en-US" dirty="0"/>
              <a:t>Separate sheets for Intervention and Usual Care arms.  </a:t>
            </a:r>
          </a:p>
          <a:p>
            <a:pPr marL="800100" lvl="1" eaLnBrk="1" hangingPunct="1">
              <a:defRPr/>
            </a:pPr>
            <a:r>
              <a:rPr lang="en-GB" altLang="en-US" dirty="0"/>
              <a:t>Contain summary information on permitted rescue and maintenance treatments, time of randomisation and local study team contact details.  </a:t>
            </a:r>
          </a:p>
          <a:p>
            <a:pPr marL="800100" lvl="1" eaLnBrk="1" hangingPunct="1">
              <a:defRPr/>
            </a:pPr>
            <a:r>
              <a:rPr lang="en-GB" altLang="en-US" dirty="0"/>
              <a:t>Also provide information tailored to each arm on administration </a:t>
            </a:r>
            <a:r>
              <a:rPr lang="en-GB" altLang="en-US" dirty="0" err="1"/>
              <a:t>eg</a:t>
            </a:r>
            <a:r>
              <a:rPr lang="en-GB" altLang="en-US" dirty="0"/>
              <a:t>. invention arm document contains dose calculation and preparation information and infusion stopping rules</a:t>
            </a:r>
          </a:p>
          <a:p>
            <a:pPr marL="800100" lvl="1" eaLnBrk="1" hangingPunct="1">
              <a:defRPr/>
            </a:pPr>
            <a:r>
              <a:rPr lang="en-GB" altLang="en-US" dirty="0"/>
              <a:t>Inserted to participant’s medical records at time of randomisation by research team</a:t>
            </a:r>
          </a:p>
          <a:p>
            <a:pPr marL="800100" lvl="1" eaLnBrk="1" hangingPunct="1">
              <a:defRPr/>
            </a:pPr>
            <a:r>
              <a:rPr lang="en-GB" altLang="en-US" dirty="0"/>
              <a:t>Includes contact for research team</a:t>
            </a:r>
          </a:p>
          <a:p>
            <a:pPr marL="800100" lvl="1" eaLnBrk="1" hangingPunct="1">
              <a:defRPr/>
            </a:pPr>
            <a:endParaRPr lang="en-GB" altLang="en-US" sz="500" dirty="0"/>
          </a:p>
          <a:p>
            <a:pPr marL="400050" eaLnBrk="1" hangingPunct="1">
              <a:defRPr/>
            </a:pPr>
            <a:r>
              <a:rPr lang="en-GB" altLang="en-US" sz="2000" b="1" dirty="0"/>
              <a:t>EVIS website</a:t>
            </a:r>
          </a:p>
          <a:p>
            <a:pPr marL="800100" lvl="1" eaLnBrk="1" hangingPunct="1">
              <a:defRPr/>
            </a:pPr>
            <a:r>
              <a:rPr lang="en-GB" altLang="en-US" dirty="0">
                <a:hlinkClick r:id="rId3"/>
              </a:rPr>
              <a:t>www.evis.scot.nhs.uk</a:t>
            </a:r>
            <a:r>
              <a:rPr lang="en-GB" altLang="en-US" dirty="0"/>
              <a:t> </a:t>
            </a:r>
            <a:endParaRPr lang="en-GB" altLang="en-US" b="1" dirty="0"/>
          </a:p>
          <a:p>
            <a:pPr marL="800100" lvl="1" eaLnBrk="1" hangingPunct="1">
              <a:defRPr/>
            </a:pPr>
            <a:endParaRPr lang="en-GB" altLang="en-US" sz="2000" dirty="0"/>
          </a:p>
          <a:p>
            <a:pPr marL="400050" eaLnBrk="1" hangingPunct="1">
              <a:defRPr/>
            </a:pPr>
            <a:endParaRPr lang="en-GB" altLang="en-US" sz="1000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432050"/>
            <a:ext cx="9143470" cy="1320800"/>
          </a:xfrm>
        </p:spPr>
        <p:txBody>
          <a:bodyPr/>
          <a:lstStyle/>
          <a:p>
            <a:pPr eaLnBrk="1" hangingPunct="1"/>
            <a:r>
              <a:rPr lang="en-GB" altLang="en-US" b="1" dirty="0"/>
              <a:t>Support for staff</a:t>
            </a:r>
            <a:br>
              <a:rPr lang="en-GB" altLang="en-US" b="1" dirty="0"/>
            </a:br>
            <a:r>
              <a:rPr lang="en-GB" altLang="en-US" sz="2000" dirty="0"/>
              <a:t>(Intervention &amp; Usual care Arms)</a:t>
            </a:r>
            <a:endParaRPr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7" name="Picture 9" descr="C:\Users\DOUGLEL522\AppData\Local\Microsoft\Windows\INetCache\Content.Outlook\PPBSRTCJ\EVIS website QR cod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94138" y="4752909"/>
            <a:ext cx="1068387" cy="1331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3248645"/>
      </p:ext>
    </p:extLst>
  </p:cSld>
  <p:clrMapOvr>
    <a:masterClrMapping/>
  </p:clrMapOvr>
  <p:transition advTm="6845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47713"/>
          </a:xfrm>
        </p:spPr>
        <p:txBody>
          <a:bodyPr/>
          <a:lstStyle/>
          <a:p>
            <a:pPr eaLnBrk="1" hangingPunct="1"/>
            <a:r>
              <a:rPr lang="en-GB" altLang="en-US" b="1" dirty="0"/>
              <a:t>Next steps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77863" y="1538288"/>
            <a:ext cx="9201150" cy="4503737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altLang="en-US" sz="2400" dirty="0"/>
              <a:t>Record your training on the </a:t>
            </a:r>
            <a:r>
              <a:rPr lang="en-GB" altLang="en-US" sz="2400" dirty="0">
                <a:solidFill>
                  <a:srgbClr val="FF0000"/>
                </a:solidFill>
              </a:rPr>
              <a:t>EVIS Training Log</a:t>
            </a:r>
          </a:p>
          <a:p>
            <a:pPr eaLnBrk="1" hangingPunct="1">
              <a:defRPr/>
            </a:pPr>
            <a:endParaRPr lang="en-GB" sz="1000" b="1" dirty="0"/>
          </a:p>
          <a:p>
            <a:pPr eaLnBrk="1" hangingPunct="1">
              <a:defRPr/>
            </a:pPr>
            <a:r>
              <a:rPr lang="en-GB" sz="2400" b="1" dirty="0"/>
              <a:t>Want to know more: </a:t>
            </a:r>
          </a:p>
          <a:p>
            <a:pPr eaLnBrk="1" hangingPunct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altLang="en-US" sz="2200" dirty="0"/>
              <a:t>Ask your local EVIS research team  </a:t>
            </a:r>
          </a:p>
          <a:p>
            <a:pPr eaLnBrk="1" hangingPunct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altLang="en-US" sz="2200" dirty="0"/>
              <a:t>Study website </a:t>
            </a:r>
            <a:r>
              <a:rPr lang="en-GB" altLang="en-US" sz="2400" dirty="0">
                <a:hlinkClick r:id="rId2"/>
              </a:rPr>
              <a:t>www.evis.scot.nhs.uk</a:t>
            </a:r>
            <a:r>
              <a:rPr lang="en-GB" altLang="en-US" sz="2400" dirty="0"/>
              <a:t> (or scan the QRS code)</a:t>
            </a:r>
            <a:endParaRPr lang="en-GB" altLang="en-US" sz="2200" dirty="0"/>
          </a:p>
          <a:p>
            <a:pPr lvl="1" eaLnBrk="1" hangingPunct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altLang="en-US" sz="2000" dirty="0"/>
              <a:t>Study protocol </a:t>
            </a:r>
          </a:p>
          <a:p>
            <a:pPr lvl="1" eaLnBrk="1" hangingPunct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altLang="en-US" sz="2000" dirty="0"/>
              <a:t>Associated documents </a:t>
            </a:r>
          </a:p>
          <a:p>
            <a:pPr lvl="1" eaLnBrk="1" hangingPunct="1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GB" altLang="en-US" sz="2000" dirty="0"/>
              <a:t>Training modules can be found on the EVIS website</a:t>
            </a:r>
          </a:p>
          <a:p>
            <a:pPr eaLnBrk="1" hangingPunct="1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en-GB" altLang="en-US" sz="1000" dirty="0"/>
          </a:p>
          <a:p>
            <a:pPr eaLnBrk="1" hangingPunct="1">
              <a:defRPr/>
            </a:pPr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Picture 8" descr="C:\Users\DOUGLEL522\AppData\Local\Microsoft\Windows\INetCache\Content.Outlook\PPBSRTCJ\EVIS website QR cod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86257" y="3079568"/>
            <a:ext cx="1118507" cy="127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7190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546"/>
    </mc:Choice>
    <mc:Fallback xmlns="">
      <p:transition spd="slow" advTm="3254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7335" y="1134002"/>
            <a:ext cx="3642200" cy="2749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Intervention Arm: </a:t>
            </a:r>
            <a:br>
              <a:rPr lang="en-GB" b="1" dirty="0"/>
            </a:br>
            <a:r>
              <a:rPr lang="en-GB" b="1" dirty="0"/>
              <a:t>Peripheral norepinephrine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627CBC-24F2-4C5E-8F76-B53BCDFACE0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7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72"/>
    </mc:Choice>
    <mc:Fallback xmlns="">
      <p:transition spd="slow" advTm="737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677863" y="1510280"/>
            <a:ext cx="8302851" cy="4596606"/>
          </a:xfrm>
        </p:spPr>
        <p:txBody>
          <a:bodyPr/>
          <a:lstStyle/>
          <a:p>
            <a:pPr marL="57150" indent="0" eaLnBrk="1" hangingPunct="1">
              <a:buNone/>
              <a:defRPr/>
            </a:pPr>
            <a:endParaRPr lang="en-GB" altLang="en-US" sz="2000" dirty="0"/>
          </a:p>
          <a:p>
            <a:pPr marL="57150" indent="0" eaLnBrk="1" hangingPunct="1">
              <a:buNone/>
              <a:defRPr/>
            </a:pPr>
            <a:endParaRPr lang="en-GB" altLang="en-US" sz="2000" b="1" dirty="0"/>
          </a:p>
          <a:p>
            <a:pPr marL="0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1400" b="1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075586" y="2831080"/>
            <a:ext cx="3669373" cy="228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/>
              <a:t>Key: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600" b="1" dirty="0"/>
              <a:t>* 	</a:t>
            </a:r>
            <a:r>
              <a:rPr lang="en-GB" sz="1400" dirty="0"/>
              <a:t>Round to nearest 10 kg for dosing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b="1" dirty="0"/>
              <a:t>* * </a:t>
            </a:r>
            <a:r>
              <a:rPr lang="en-GB" sz="1400" dirty="0"/>
              <a:t>	Round to nearest whole ml if pumps cannot accommodate 1 decimal place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400" b="1" dirty="0"/>
              <a:t>* * * </a:t>
            </a:r>
            <a:r>
              <a:rPr lang="en-GB" sz="1400" dirty="0"/>
              <a:t>	Calculate to exact kg for weights above 120kg.  Further information in protocol.</a:t>
            </a:r>
            <a:endParaRPr lang="en-GB" altLang="en-US" sz="14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5807" y="1841361"/>
            <a:ext cx="10362670" cy="591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lvl="1" indent="0" eaLnBrk="1" hangingPunct="1">
              <a:buNone/>
              <a:defRPr/>
            </a:pPr>
            <a:r>
              <a:rPr lang="en-GB" altLang="en-US" sz="1800" b="1" dirty="0"/>
              <a:t>Norepinephrine dose: </a:t>
            </a:r>
            <a:r>
              <a:rPr lang="en-GB" altLang="en-US" sz="1800" dirty="0"/>
              <a:t>Target to MAP </a:t>
            </a:r>
            <a:r>
              <a:rPr lang="en-GB" altLang="en-US" sz="1800" dirty="0">
                <a:solidFill>
                  <a:schemeClr val="tx1"/>
                </a:solidFill>
              </a:rPr>
              <a:t>≥</a:t>
            </a:r>
            <a:r>
              <a:rPr lang="en-GB" altLang="en-US" sz="1800" dirty="0"/>
              <a:t> 65 mmHg</a:t>
            </a:r>
          </a:p>
          <a:p>
            <a:pPr marL="57150" lvl="1" indent="0" eaLnBrk="1" hangingPunct="1">
              <a:buNone/>
              <a:defRPr/>
            </a:pPr>
            <a:endParaRPr lang="en-GB" altLang="en-US" sz="1800" b="1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609600"/>
            <a:ext cx="9143470" cy="1320800"/>
          </a:xfrm>
        </p:spPr>
        <p:txBody>
          <a:bodyPr/>
          <a:lstStyle/>
          <a:p>
            <a:pPr eaLnBrk="1" hangingPunct="1"/>
            <a:r>
              <a:rPr lang="en-GB" altLang="en-US" b="1" dirty="0"/>
              <a:t>Peripheral norepinephrine: Dose table</a:t>
            </a:r>
            <a:br>
              <a:rPr lang="en-GB" altLang="en-US" b="1" dirty="0"/>
            </a:br>
            <a:r>
              <a:rPr lang="en-GB" altLang="en-US" sz="2000" dirty="0"/>
              <a:t>(Intervention arm: assuming final norepinephrine concentration of 16 micrograms/ml)</a:t>
            </a:r>
            <a:endParaRPr alt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807" y="2488853"/>
            <a:ext cx="7524750" cy="356235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5024438" y="2452252"/>
            <a:ext cx="2406770" cy="793109"/>
          </a:xfrm>
          <a:prstGeom prst="ellipse">
            <a:avLst/>
          </a:pr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1821412" y="2369052"/>
            <a:ext cx="2406770" cy="793109"/>
          </a:xfrm>
          <a:prstGeom prst="ellipse">
            <a:avLst/>
          </a:pr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7165232"/>
      </p:ext>
    </p:extLst>
  </p:cSld>
  <p:clrMapOvr>
    <a:masterClrMapping/>
  </p:clrMapOvr>
  <p:transition advTm="850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426720"/>
            <a:ext cx="9143470" cy="1320800"/>
          </a:xfrm>
        </p:spPr>
        <p:txBody>
          <a:bodyPr/>
          <a:lstStyle/>
          <a:p>
            <a:pPr eaLnBrk="1" hangingPunct="1"/>
            <a:r>
              <a:rPr lang="en-GB" altLang="en-US" b="1" dirty="0"/>
              <a:t>Peripheral norepinephrine:  Dosing info</a:t>
            </a:r>
            <a:br>
              <a:rPr lang="en-GB" altLang="en-US" b="1" dirty="0"/>
            </a:br>
            <a:r>
              <a:rPr lang="en-GB" altLang="en-US" sz="2000" dirty="0"/>
              <a:t>(Intervention arm)</a:t>
            </a:r>
            <a:endParaRPr altLang="en-US" sz="2000" dirty="0"/>
          </a:p>
        </p:txBody>
      </p:sp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677863" y="1510280"/>
            <a:ext cx="8302851" cy="4596606"/>
          </a:xfrm>
        </p:spPr>
        <p:txBody>
          <a:bodyPr/>
          <a:lstStyle/>
          <a:p>
            <a:pPr marL="57150" indent="0" eaLnBrk="1" hangingPunct="1">
              <a:buNone/>
              <a:defRPr/>
            </a:pPr>
            <a:endParaRPr lang="en-GB" altLang="en-US" sz="2000" dirty="0"/>
          </a:p>
          <a:p>
            <a:pPr marL="57150" indent="0" eaLnBrk="1" hangingPunct="1">
              <a:buNone/>
              <a:defRPr/>
            </a:pPr>
            <a:endParaRPr lang="en-GB" altLang="en-US" sz="2000" b="1" dirty="0"/>
          </a:p>
          <a:p>
            <a:pPr marL="0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1400" b="1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818960" y="1449320"/>
            <a:ext cx="9619001" cy="5197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eaLnBrk="1" hangingPunct="1">
              <a:defRPr/>
            </a:pPr>
            <a:endParaRPr lang="en-GB" altLang="en-US" sz="1000" dirty="0"/>
          </a:p>
          <a:p>
            <a:pPr marL="400050" eaLnBrk="1" hangingPunct="1">
              <a:defRPr/>
            </a:pPr>
            <a:r>
              <a:rPr lang="en-GB" altLang="en-US" sz="2000" b="1" dirty="0"/>
              <a:t>Study treatment duration: </a:t>
            </a:r>
            <a:r>
              <a:rPr lang="en-GB" altLang="en-US" sz="2000" dirty="0"/>
              <a:t>Up to </a:t>
            </a:r>
            <a:r>
              <a:rPr lang="en-GB" altLang="en-US" sz="2000" u="sng" dirty="0"/>
              <a:t>48 hours </a:t>
            </a:r>
            <a:r>
              <a:rPr lang="en-GB" altLang="en-US" sz="2000" dirty="0"/>
              <a:t>from time of randomisation</a:t>
            </a:r>
            <a:endParaRPr lang="en-GB" altLang="en-US" sz="2000" b="1" dirty="0"/>
          </a:p>
          <a:p>
            <a:pPr marL="400050" eaLnBrk="1" hangingPunct="1">
              <a:defRPr/>
            </a:pPr>
            <a:r>
              <a:rPr lang="en-GB" altLang="en-US" sz="2000" b="1" dirty="0"/>
              <a:t>Route of administration: </a:t>
            </a:r>
            <a:r>
              <a:rPr lang="en-GB" altLang="en-US" sz="2000" u="sng" dirty="0"/>
              <a:t>peripheral</a:t>
            </a:r>
            <a:r>
              <a:rPr lang="en-GB" altLang="en-US" sz="2000" dirty="0"/>
              <a:t> venous cannula</a:t>
            </a:r>
          </a:p>
          <a:p>
            <a:pPr marL="400050" eaLnBrk="1" hangingPunct="1">
              <a:defRPr/>
            </a:pPr>
            <a:r>
              <a:rPr lang="en-GB" altLang="en-US" sz="2000" b="1" dirty="0"/>
              <a:t>Preparation: </a:t>
            </a:r>
            <a:r>
              <a:rPr lang="en-GB" altLang="en-US" sz="2000" dirty="0"/>
              <a:t>solution containing </a:t>
            </a:r>
            <a:r>
              <a:rPr lang="en-GB" altLang="en-US" sz="2000" u="sng" dirty="0"/>
              <a:t>norepinephrine 16 micrograms/ml</a:t>
            </a:r>
          </a:p>
          <a:p>
            <a:pPr marL="400050" eaLnBrk="1" hangingPunct="1">
              <a:defRPr/>
            </a:pPr>
            <a:r>
              <a:rPr lang="en-GB" altLang="en-US" sz="2000" b="1" dirty="0"/>
              <a:t>Diluent: </a:t>
            </a:r>
            <a:r>
              <a:rPr lang="en-GB" altLang="en-US" sz="2000" dirty="0"/>
              <a:t>0.9% sodium chloride or 5% glucose</a:t>
            </a:r>
          </a:p>
          <a:p>
            <a:pPr marL="400050" eaLnBrk="1" hangingPunct="1">
              <a:defRPr/>
            </a:pPr>
            <a:endParaRPr lang="en-GB" altLang="en-US" sz="2000" dirty="0"/>
          </a:p>
          <a:p>
            <a:pPr marL="400050" eaLnBrk="1" hangingPunct="1">
              <a:defRPr/>
            </a:pPr>
            <a:r>
              <a:rPr lang="en-GB" altLang="en-US" sz="2000" b="1" dirty="0"/>
              <a:t>Other peripheral vasopressors: </a:t>
            </a:r>
            <a:r>
              <a:rPr lang="en-GB" altLang="en-US" sz="2000" dirty="0"/>
              <a:t>Patients in this arm should not receive any other peripheral vasopressor infusion during the 48 hour treatment duration</a:t>
            </a:r>
          </a:p>
          <a:p>
            <a:pPr marL="400050" eaLnBrk="1" hangingPunct="1">
              <a:defRPr/>
            </a:pPr>
            <a:endParaRPr lang="en-GB" altLang="en-US" sz="1000" dirty="0"/>
          </a:p>
          <a:p>
            <a:pPr marL="400050" eaLnBrk="1" hangingPunct="1">
              <a:defRPr/>
            </a:pPr>
            <a:r>
              <a:rPr lang="en-GB" altLang="en-US" sz="2000" b="1" dirty="0"/>
              <a:t>Dose up and down up-titrations</a:t>
            </a:r>
          </a:p>
          <a:p>
            <a:pPr marL="800100" lvl="1" eaLnBrk="1" hangingPunct="1">
              <a:defRPr/>
            </a:pPr>
            <a:r>
              <a:rPr lang="en-GB" altLang="en-US" u="sng" dirty="0"/>
              <a:t>Guidance</a:t>
            </a:r>
            <a:r>
              <a:rPr lang="en-GB" altLang="en-US" dirty="0"/>
              <a:t> in protocol but check with research team as local policy can be used</a:t>
            </a:r>
          </a:p>
          <a:p>
            <a:pPr marL="800100" lvl="1" eaLnBrk="1" hangingPunct="1">
              <a:defRPr/>
            </a:pPr>
            <a:r>
              <a:rPr lang="en-GB" altLang="en-US" dirty="0"/>
              <a:t>If target MAP </a:t>
            </a:r>
            <a:r>
              <a:rPr lang="en-GB" altLang="en-US" sz="1600" dirty="0">
                <a:solidFill>
                  <a:schemeClr val="tx1"/>
                </a:solidFill>
              </a:rPr>
              <a:t>≥</a:t>
            </a:r>
            <a:r>
              <a:rPr lang="en-GB" altLang="en-US" dirty="0"/>
              <a:t> 65mmHg achieved immediately post-randomisation initial infusion rate must be zero.  Rate can be increased at any point during 48 hour study period.</a:t>
            </a:r>
          </a:p>
          <a:p>
            <a:pPr marL="457200" eaLnBrk="1" hangingPunct="1">
              <a:buFont typeface="Wingdings" panose="05000000000000000000" pitchFamily="2" charset="2"/>
              <a:buChar char="q"/>
              <a:defRPr/>
            </a:pPr>
            <a:endParaRPr lang="en-GB" altLang="en-US" sz="2400" dirty="0"/>
          </a:p>
          <a:p>
            <a:pPr marL="514350" lvl="1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03213"/>
      </p:ext>
    </p:extLst>
  </p:cSld>
  <p:clrMapOvr>
    <a:masterClrMapping/>
  </p:clrMapOvr>
  <p:transition advTm="31914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677863" y="1510280"/>
            <a:ext cx="8302851" cy="4596606"/>
          </a:xfrm>
        </p:spPr>
        <p:txBody>
          <a:bodyPr/>
          <a:lstStyle/>
          <a:p>
            <a:pPr marL="57150" indent="0" eaLnBrk="1" hangingPunct="1">
              <a:buNone/>
              <a:defRPr/>
            </a:pPr>
            <a:endParaRPr lang="en-GB" altLang="en-US" sz="2000" dirty="0"/>
          </a:p>
          <a:p>
            <a:pPr marL="57150" indent="0" eaLnBrk="1" hangingPunct="1">
              <a:buNone/>
              <a:defRPr/>
            </a:pPr>
            <a:endParaRPr lang="en-GB" altLang="en-US" sz="2000" b="1" dirty="0"/>
          </a:p>
          <a:p>
            <a:pPr marL="0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1400" b="1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25276" y="1487908"/>
            <a:ext cx="11202564" cy="203361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eaLnBrk="1" hangingPunct="1">
              <a:defRPr/>
            </a:pPr>
            <a:r>
              <a:rPr lang="en-GB" altLang="en-US" sz="2000" b="1" dirty="0"/>
              <a:t>Dose up-titration guidance</a:t>
            </a:r>
          </a:p>
          <a:p>
            <a:pPr marL="800100" lvl="1" eaLnBrk="1" hangingPunct="1">
              <a:defRPr/>
            </a:pPr>
            <a:r>
              <a:rPr lang="en-GB" altLang="en-US" dirty="0"/>
              <a:t>If MAP &lt; 65 mmHg within 15 mins of infusion starting, </a:t>
            </a:r>
            <a:r>
              <a:rPr lang="en-GB" altLang="en-US" dirty="0">
                <a:sym typeface="Symbol" panose="05050102010706020507" pitchFamily="18" charset="2"/>
              </a:rPr>
              <a:t> </a:t>
            </a:r>
            <a:r>
              <a:rPr lang="en-GB" altLang="en-US" dirty="0"/>
              <a:t>infusion rate to maximum of 0.10 micrograms/kg/min</a:t>
            </a:r>
          </a:p>
          <a:p>
            <a:pPr marL="800100" lvl="1" eaLnBrk="1" hangingPunct="1">
              <a:defRPr/>
            </a:pPr>
            <a:r>
              <a:rPr lang="en-GB" altLang="en-US" dirty="0"/>
              <a:t>Reassess after 15 minutes.  If MAP &lt; 65mmHg then </a:t>
            </a:r>
            <a:r>
              <a:rPr lang="en-GB" altLang="en-US" dirty="0">
                <a:sym typeface="Symbol" panose="05050102010706020507" pitchFamily="18" charset="2"/>
              </a:rPr>
              <a:t> infusion rate incrementally to max 0.15 </a:t>
            </a:r>
            <a:r>
              <a:rPr lang="en-GB" altLang="en-US" sz="1400" dirty="0">
                <a:sym typeface="Symbol" panose="05050102010706020507" pitchFamily="18" charset="2"/>
              </a:rPr>
              <a:t>micrograms/kg/min</a:t>
            </a:r>
          </a:p>
          <a:p>
            <a:pPr marL="800100" lvl="1" eaLnBrk="1" hangingPunct="1">
              <a:defRPr/>
            </a:pPr>
            <a:r>
              <a:rPr lang="en-GB" altLang="en-US" dirty="0">
                <a:sym typeface="Symbol" panose="05050102010706020507" pitchFamily="18" charset="2"/>
              </a:rPr>
              <a:t>If MAP</a:t>
            </a:r>
            <a:r>
              <a:rPr lang="en-GB" altLang="en-US" dirty="0"/>
              <a:t> &lt;65 mmHg after 15 minutes at 0.15 </a:t>
            </a:r>
            <a:r>
              <a:rPr lang="en-GB" altLang="en-US" dirty="0">
                <a:sym typeface="Symbol" panose="05050102010706020507" pitchFamily="18" charset="2"/>
              </a:rPr>
              <a:t>micrograms/kg/min consider rescue IV fluids and discuss further treatment escalation with senior medical staff</a:t>
            </a:r>
            <a:endParaRPr lang="en-GB" altLang="en-US" sz="2000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432050"/>
            <a:ext cx="9143470" cy="1320800"/>
          </a:xfrm>
        </p:spPr>
        <p:txBody>
          <a:bodyPr/>
          <a:lstStyle/>
          <a:p>
            <a:pPr eaLnBrk="1" hangingPunct="1"/>
            <a:r>
              <a:rPr lang="en-GB" altLang="en-US" b="1" dirty="0"/>
              <a:t>Peripheral norepinephrine:  Dosing </a:t>
            </a:r>
            <a:br>
              <a:rPr lang="en-GB" altLang="en-US" b="1" dirty="0"/>
            </a:br>
            <a:r>
              <a:rPr lang="en-GB" altLang="en-US" sz="2000" dirty="0"/>
              <a:t>(Intervention arm)</a:t>
            </a:r>
            <a:endParaRPr altLang="en-US" sz="2000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25276" y="3891306"/>
            <a:ext cx="11256751" cy="264374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eaLnBrk="1" hangingPunct="1">
              <a:defRPr/>
            </a:pPr>
            <a:r>
              <a:rPr lang="en-GB" altLang="en-US" sz="2000" b="1" dirty="0"/>
              <a:t>Dose down-titration guidance </a:t>
            </a:r>
          </a:p>
          <a:p>
            <a:pPr marL="800100" lvl="1" eaLnBrk="1" hangingPunct="1">
              <a:defRPr/>
            </a:pPr>
            <a:r>
              <a:rPr lang="en-GB" altLang="en-US" dirty="0"/>
              <a:t>If MAP &gt; 80mmHg for &gt; 60 mins at 0.15 micrograms/kg/min consider down-titration and </a:t>
            </a:r>
            <a:r>
              <a:rPr lang="en-GB" altLang="en-US" dirty="0">
                <a:sym typeface="Symbol" panose="05050102010706020507" pitchFamily="18" charset="2"/>
              </a:rPr>
              <a:t> </a:t>
            </a:r>
            <a:r>
              <a:rPr lang="en-GB" altLang="en-US" dirty="0"/>
              <a:t>infusion rate to 0.10 micrograms/kg/min</a:t>
            </a:r>
          </a:p>
          <a:p>
            <a:pPr marL="800100" lvl="1" eaLnBrk="1" hangingPunct="1">
              <a:defRPr/>
            </a:pPr>
            <a:r>
              <a:rPr lang="en-GB" altLang="en-US" dirty="0"/>
              <a:t>Reassess after 30 minutes.  If MAP &gt; 80mmHg then </a:t>
            </a:r>
            <a:r>
              <a:rPr lang="en-GB" altLang="en-US" dirty="0">
                <a:sym typeface="Symbol" panose="05050102010706020507" pitchFamily="18" charset="2"/>
              </a:rPr>
              <a:t> infusion rate to 0.05 micrograms/kg/min</a:t>
            </a:r>
          </a:p>
          <a:p>
            <a:pPr marL="800100" lvl="1" eaLnBrk="1" hangingPunct="1">
              <a:defRPr/>
            </a:pPr>
            <a:r>
              <a:rPr lang="en-GB" altLang="en-US" dirty="0"/>
              <a:t>Reassess after 30 minutes.  </a:t>
            </a:r>
          </a:p>
          <a:p>
            <a:pPr marL="1200150" lvl="2" eaLnBrk="1" hangingPunct="1">
              <a:buFont typeface="Wingdings" panose="05000000000000000000" pitchFamily="2" charset="2"/>
              <a:buChar char="q"/>
              <a:defRPr/>
            </a:pPr>
            <a:r>
              <a:rPr lang="en-GB" altLang="en-US" sz="1600" dirty="0"/>
              <a:t>If MAP &gt; 80mmHg titrate infusion rate down incrementally and </a:t>
            </a:r>
            <a:r>
              <a:rPr lang="en-GB" altLang="en-US" sz="1600" b="1" dirty="0"/>
              <a:t>STOP </a:t>
            </a:r>
          </a:p>
          <a:p>
            <a:pPr marL="1200150" lvl="2" eaLnBrk="1" hangingPunct="1">
              <a:buFont typeface="Wingdings" panose="05000000000000000000" pitchFamily="2" charset="2"/>
              <a:buChar char="q"/>
              <a:defRPr/>
            </a:pPr>
            <a:r>
              <a:rPr lang="en-GB" altLang="en-US" sz="1600" dirty="0"/>
              <a:t>If MAP remains &gt; 65mmgHg and &lt; 80mmHg adjust the infusion rate at treating clinician discretion</a:t>
            </a:r>
            <a:endParaRPr lang="en-GB" altLang="en-US" sz="2000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1435980"/>
      </p:ext>
    </p:extLst>
  </p:cSld>
  <p:clrMapOvr>
    <a:masterClrMapping/>
  </p:clrMapOvr>
  <p:transition advTm="5454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702293" y="1546315"/>
            <a:ext cx="8302851" cy="4596606"/>
          </a:xfrm>
        </p:spPr>
        <p:txBody>
          <a:bodyPr/>
          <a:lstStyle/>
          <a:p>
            <a:pPr marL="57150" indent="0" eaLnBrk="1" hangingPunct="1">
              <a:buNone/>
              <a:defRPr/>
            </a:pPr>
            <a:endParaRPr lang="en-GB" altLang="en-US" sz="2000" dirty="0"/>
          </a:p>
          <a:p>
            <a:pPr marL="57150" indent="0" eaLnBrk="1" hangingPunct="1">
              <a:buNone/>
              <a:defRPr/>
            </a:pPr>
            <a:endParaRPr lang="en-GB" altLang="en-US" sz="2000" b="1" dirty="0"/>
          </a:p>
          <a:p>
            <a:pPr marL="0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1400" b="1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432050"/>
            <a:ext cx="9143470" cy="1320800"/>
          </a:xfrm>
        </p:spPr>
        <p:txBody>
          <a:bodyPr/>
          <a:lstStyle/>
          <a:p>
            <a:pPr eaLnBrk="1" hangingPunct="1"/>
            <a:r>
              <a:rPr lang="en-GB" altLang="en-US" b="1" dirty="0"/>
              <a:t>Peripheral norepinephrine:  Preparation (1)</a:t>
            </a:r>
            <a:br>
              <a:rPr lang="en-GB" altLang="en-US" b="1" dirty="0"/>
            </a:br>
            <a:r>
              <a:rPr lang="en-GB" altLang="en-US" sz="2000" dirty="0"/>
              <a:t>(Intervention arm)</a:t>
            </a:r>
            <a:endParaRPr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63005" y="1785245"/>
            <a:ext cx="10720472" cy="1677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GB" altLang="en-US" sz="2000" b="1" dirty="0">
                <a:solidFill>
                  <a:schemeClr val="tx1"/>
                </a:solidFill>
              </a:rPr>
              <a:t>Preparation: </a:t>
            </a:r>
            <a:r>
              <a:rPr lang="en-GB" altLang="en-US" sz="2000" dirty="0">
                <a:solidFill>
                  <a:schemeClr val="tx1"/>
                </a:solidFill>
              </a:rPr>
              <a:t>Must use </a:t>
            </a:r>
            <a:r>
              <a:rPr lang="en-GB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Norepinephrine 1mg/ml concentrate for solution for infusion</a:t>
            </a:r>
          </a:p>
          <a:p>
            <a:pPr eaLnBrk="1" hangingPunct="1">
              <a:defRPr/>
            </a:pPr>
            <a:r>
              <a:rPr lang="en-GB" altLang="en-US" sz="2000" b="1" dirty="0">
                <a:solidFill>
                  <a:schemeClr val="tx1"/>
                </a:solidFill>
              </a:rPr>
              <a:t>Concentration: </a:t>
            </a:r>
            <a:r>
              <a:rPr lang="en-GB" altLang="en-US" sz="2000" dirty="0">
                <a:solidFill>
                  <a:schemeClr val="tx1"/>
                </a:solidFill>
              </a:rPr>
              <a:t>Prepared infusion should contain </a:t>
            </a:r>
            <a:r>
              <a:rPr lang="en-GB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Norepinephrine 16 micrograms/ml</a:t>
            </a:r>
          </a:p>
          <a:p>
            <a:pPr eaLnBrk="1" hangingPunct="1">
              <a:defRPr/>
            </a:pPr>
            <a:r>
              <a:rPr lang="en-GB" altLang="en-US" sz="2000" b="1" dirty="0">
                <a:solidFill>
                  <a:schemeClr val="tx1"/>
                </a:solidFill>
              </a:rPr>
              <a:t>Expiry:  </a:t>
            </a:r>
            <a:r>
              <a:rPr lang="en-GB" altLang="en-US" sz="2000" dirty="0">
                <a:solidFill>
                  <a:schemeClr val="tx1"/>
                </a:solidFill>
              </a:rPr>
              <a:t>Assign as per </a:t>
            </a:r>
            <a:r>
              <a:rPr lang="en-GB" altLang="en-US" sz="2000" dirty="0" err="1">
                <a:solidFill>
                  <a:schemeClr val="tx1"/>
                </a:solidFill>
              </a:rPr>
              <a:t>SmPC</a:t>
            </a:r>
            <a:r>
              <a:rPr lang="en-GB" altLang="en-US" sz="2000" dirty="0">
                <a:solidFill>
                  <a:schemeClr val="tx1"/>
                </a:solidFill>
              </a:rPr>
              <a:t>/local practice</a:t>
            </a:r>
            <a:endParaRPr lang="en-GB" altLang="en-US" sz="2000" dirty="0"/>
          </a:p>
          <a:p>
            <a:pPr marL="514350" lvl="1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03530" y="3557680"/>
            <a:ext cx="11308531" cy="2830882"/>
            <a:chOff x="203530" y="3557680"/>
            <a:chExt cx="11308531" cy="2830882"/>
          </a:xfrm>
        </p:grpSpPr>
        <p:sp>
          <p:nvSpPr>
            <p:cNvPr id="21" name="Rounded Rectangle 20"/>
            <p:cNvSpPr/>
            <p:nvPr/>
          </p:nvSpPr>
          <p:spPr>
            <a:xfrm>
              <a:off x="2824433" y="3557680"/>
              <a:ext cx="8584916" cy="101540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rgbClr val="0070C0"/>
                  </a:solidFill>
                </a:rPr>
                <a:t>To prepare 250ml infusion containing norepinephrine 16 micrograms/ml</a:t>
              </a:r>
            </a:p>
            <a:p>
              <a:endParaRPr lang="en-GB" sz="1000" dirty="0">
                <a:solidFill>
                  <a:srgbClr val="0070C0"/>
                </a:solidFill>
              </a:endParaRP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rgbClr val="0070C0"/>
                  </a:solidFill>
                </a:rPr>
                <a:t>1 x </a:t>
              </a:r>
              <a:r>
                <a:rPr lang="en-GB" b="1" dirty="0">
                  <a:solidFill>
                    <a:srgbClr val="0070C0"/>
                  </a:solidFill>
                </a:rPr>
                <a:t>4ml</a:t>
              </a:r>
              <a:r>
                <a:rPr lang="en-GB" dirty="0">
                  <a:solidFill>
                    <a:srgbClr val="0070C0"/>
                  </a:solidFill>
                </a:rPr>
                <a:t> ampoule norepinephrine 1mg/ml concentrate for solution for infusion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rgbClr val="0070C0"/>
                  </a:solidFill>
                </a:rPr>
                <a:t>1 x 250ml infusion bag of 5% glucose or 0.9% sodium chloride</a:t>
              </a: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824432" y="5097952"/>
              <a:ext cx="8687629" cy="129061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solidFill>
                    <a:schemeClr val="bg1"/>
                  </a:solidFill>
                </a:rPr>
                <a:t>To prepare 500ml infusion containing norepinephrine 16 micrograms/ml</a:t>
              </a:r>
            </a:p>
            <a:p>
              <a:endParaRPr lang="en-GB" sz="1000" b="1" dirty="0">
                <a:solidFill>
                  <a:schemeClr val="bg1"/>
                </a:solidFill>
              </a:endParaRP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chemeClr val="bg1"/>
                  </a:solidFill>
                </a:rPr>
                <a:t>1 x </a:t>
              </a:r>
              <a:r>
                <a:rPr lang="en-GB" b="1" u="sng" dirty="0">
                  <a:solidFill>
                    <a:schemeClr val="bg1"/>
                  </a:solidFill>
                </a:rPr>
                <a:t>8ml</a:t>
              </a:r>
              <a:r>
                <a:rPr lang="en-GB" u="sng" dirty="0">
                  <a:solidFill>
                    <a:schemeClr val="bg1"/>
                  </a:solidFill>
                </a:rPr>
                <a:t> </a:t>
              </a:r>
              <a:r>
                <a:rPr lang="en-GB" dirty="0">
                  <a:solidFill>
                    <a:schemeClr val="bg1"/>
                  </a:solidFill>
                </a:rPr>
                <a:t>ampoule norepinephrine 1mg/ml concentrate for solution for infusion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dirty="0">
                  <a:solidFill>
                    <a:schemeClr val="bg1"/>
                  </a:solidFill>
                </a:rPr>
                <a:t>1 x 500ml infusion bag of 5% glucose or 0.9% sodium chloride</a:t>
              </a:r>
            </a:p>
          </p:txBody>
        </p:sp>
        <p:pic>
          <p:nvPicPr>
            <p:cNvPr id="10" name="Picture 2" descr="https://kingstongasdocs.files.wordpress.com/2020/01/noradrenaline.png?w=468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57598"/>
            <a:stretch/>
          </p:blipFill>
          <p:spPr bwMode="auto">
            <a:xfrm>
              <a:off x="203530" y="4390376"/>
              <a:ext cx="2222810" cy="10734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Bent Arrow 1"/>
            <p:cNvSpPr/>
            <p:nvPr/>
          </p:nvSpPr>
          <p:spPr>
            <a:xfrm>
              <a:off x="1197429" y="3897087"/>
              <a:ext cx="1627004" cy="492724"/>
            </a:xfrm>
            <a:prstGeom prst="bentArrow">
              <a:avLst>
                <a:gd name="adj1" fmla="val 33837"/>
                <a:gd name="adj2" fmla="val 28314"/>
                <a:gd name="adj3" fmla="val 25000"/>
                <a:gd name="adj4" fmla="val 39332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Bent Arrow 10"/>
            <p:cNvSpPr/>
            <p:nvPr/>
          </p:nvSpPr>
          <p:spPr>
            <a:xfrm flipV="1">
              <a:off x="1218026" y="5500231"/>
              <a:ext cx="1627004" cy="555175"/>
            </a:xfrm>
            <a:prstGeom prst="bentArrow">
              <a:avLst>
                <a:gd name="adj1" fmla="val 33837"/>
                <a:gd name="adj2" fmla="val 28314"/>
                <a:gd name="adj3" fmla="val 25000"/>
                <a:gd name="adj4" fmla="val 39332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753113859"/>
      </p:ext>
    </p:extLst>
  </p:cSld>
  <p:clrMapOvr>
    <a:masterClrMapping/>
  </p:clrMapOvr>
  <p:transition advTm="704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432050"/>
            <a:ext cx="9143470" cy="1320800"/>
          </a:xfrm>
        </p:spPr>
        <p:txBody>
          <a:bodyPr/>
          <a:lstStyle/>
          <a:p>
            <a:pPr eaLnBrk="1" hangingPunct="1"/>
            <a:r>
              <a:rPr lang="en-GB" altLang="en-US" b="1" dirty="0"/>
              <a:t>Peripheral norepinephrine:  Preparation (2)</a:t>
            </a:r>
            <a:br>
              <a:rPr lang="en-GB" altLang="en-US" b="1" dirty="0"/>
            </a:br>
            <a:r>
              <a:rPr lang="en-GB" altLang="en-US" sz="2000" dirty="0"/>
              <a:t>(Intervention arm)</a:t>
            </a:r>
            <a:endParaRPr alt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515960"/>
              </p:ext>
            </p:extLst>
          </p:nvPr>
        </p:nvGraphicFramePr>
        <p:xfrm>
          <a:off x="691939" y="1646100"/>
          <a:ext cx="9219994" cy="2468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199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Method</a:t>
                      </a: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GB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Withdraw volume of diluent from infusion bag equal to the volume of norepinephrine solution that will be added (4ml or 8ml) and then discard.</a:t>
                      </a: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GB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Draw up contents of one ampoule (4ml or 8ml) of </a:t>
                      </a:r>
                      <a:r>
                        <a:rPr lang="en-GB" sz="16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norepinephrine 1 mg/ml concentrate for solution for infusion</a:t>
                      </a:r>
                      <a:r>
                        <a:rPr lang="en-GB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and add to the infusion bag.</a:t>
                      </a: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GB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Mix thoroughly and inspect.   Do not use if solution it is discoloured or contains precipitate.</a:t>
                      </a: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en-GB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Label infusion bag as per standard practice.  Apply EVIS study label (optional)</a:t>
                      </a:r>
                    </a:p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endParaRPr lang="en-GB" sz="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?????? Pro W3"/>
                      </a:endParaRPr>
                    </a:p>
                  </a:txBody>
                  <a:tcPr marL="114300" marR="114300" marT="0" marB="0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677863" y="4341849"/>
            <a:ext cx="10301710" cy="1890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eaLnBrk="1" hangingPunct="1">
              <a:defRPr/>
            </a:pPr>
            <a:r>
              <a:rPr lang="en-GB" altLang="en-US" sz="2000" b="1" dirty="0"/>
              <a:t>Other useful information </a:t>
            </a:r>
            <a:endParaRPr lang="en-GB" altLang="en-US" dirty="0"/>
          </a:p>
          <a:p>
            <a:pPr marL="800100" lvl="1" eaLnBrk="1" hangingPunct="1">
              <a:buFont typeface="Wingdings" panose="05000000000000000000" pitchFamily="2" charset="2"/>
              <a:buChar char="q"/>
              <a:defRPr/>
            </a:pPr>
            <a:r>
              <a:rPr lang="en-GB" altLang="en-US" sz="1800" dirty="0"/>
              <a:t>There are no study specific supplies for EVIS – use hospital own stock</a:t>
            </a:r>
          </a:p>
          <a:p>
            <a:pPr marL="800100" lvl="1" eaLnBrk="1" hangingPunct="1">
              <a:buFont typeface="Wingdings" panose="05000000000000000000" pitchFamily="2" charset="2"/>
              <a:buChar char="q"/>
              <a:defRPr/>
            </a:pPr>
            <a:r>
              <a:rPr lang="en-GB" altLang="en-US" sz="1800" dirty="0"/>
              <a:t>Stickers available to help identify patients (optional use)</a:t>
            </a:r>
          </a:p>
          <a:p>
            <a:pPr marL="800100" lvl="1" eaLnBrk="1" hangingPunct="1">
              <a:buFont typeface="Wingdings" panose="05000000000000000000" pitchFamily="2" charset="2"/>
              <a:buChar char="q"/>
              <a:defRPr/>
            </a:pPr>
            <a:r>
              <a:rPr lang="en-GB" altLang="en-US" sz="1800" dirty="0"/>
              <a:t>Follow usual practice at site with regards to preparation checks </a:t>
            </a:r>
          </a:p>
        </p:txBody>
      </p:sp>
      <p:sp>
        <p:nvSpPr>
          <p:cNvPr id="6" name="Rectangle 5"/>
          <p:cNvSpPr/>
          <p:nvPr/>
        </p:nvSpPr>
        <p:spPr>
          <a:xfrm>
            <a:off x="691939" y="1646100"/>
            <a:ext cx="9219994" cy="246888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90941" y="4455325"/>
            <a:ext cx="2631440" cy="16637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43258"/>
      </p:ext>
    </p:extLst>
  </p:cSld>
  <p:clrMapOvr>
    <a:masterClrMapping/>
  </p:clrMapOvr>
  <p:transition advTm="107509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>
          <a:xfrm>
            <a:off x="677863" y="1510280"/>
            <a:ext cx="8302851" cy="4596606"/>
          </a:xfrm>
        </p:spPr>
        <p:txBody>
          <a:bodyPr/>
          <a:lstStyle/>
          <a:p>
            <a:pPr marL="57150" indent="0" eaLnBrk="1" hangingPunct="1">
              <a:buNone/>
              <a:defRPr/>
            </a:pPr>
            <a:endParaRPr lang="en-GB" altLang="en-US" sz="2000" dirty="0"/>
          </a:p>
          <a:p>
            <a:pPr marL="57150" indent="0" eaLnBrk="1" hangingPunct="1">
              <a:buNone/>
              <a:defRPr/>
            </a:pPr>
            <a:endParaRPr lang="en-GB" altLang="en-US" sz="2000" b="1" dirty="0"/>
          </a:p>
          <a:p>
            <a:pPr marL="0" indent="0" eaLnBrk="1" hangingPunct="1">
              <a:buNone/>
              <a:defRPr/>
            </a:pPr>
            <a:endParaRPr lang="en-GB" altLang="en-US" sz="2000" dirty="0"/>
          </a:p>
          <a:p>
            <a:pPr eaLnBrk="1" hangingPunct="1">
              <a:defRPr/>
            </a:pPr>
            <a:endParaRPr lang="en-GB" altLang="en-US" sz="1400" b="1" dirty="0"/>
          </a:p>
          <a:p>
            <a:pPr eaLnBrk="1" hangingPunct="1">
              <a:defRPr/>
            </a:pPr>
            <a:endParaRPr lang="en-GB"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defRPr/>
            </a:pPr>
            <a:endParaRPr altLang="en-US" sz="900" dirty="0">
              <a:solidFill>
                <a:srgbClr val="0033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16903" y="1660684"/>
            <a:ext cx="10301710" cy="4446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eaLnBrk="1" hangingPunct="1">
              <a:defRPr/>
            </a:pPr>
            <a:r>
              <a:rPr lang="en-GB" altLang="en-US" sz="2000" dirty="0"/>
              <a:t>An infusion pump </a:t>
            </a:r>
            <a:r>
              <a:rPr lang="en-GB" altLang="en-US" sz="2000" u="sng" dirty="0"/>
              <a:t>must </a:t>
            </a:r>
            <a:r>
              <a:rPr lang="en-GB" altLang="en-US" sz="2000" dirty="0"/>
              <a:t>be used</a:t>
            </a:r>
          </a:p>
          <a:p>
            <a:pPr marL="57150" indent="0" eaLnBrk="1" hangingPunct="1">
              <a:buNone/>
              <a:defRPr/>
            </a:pPr>
            <a:endParaRPr lang="en-GB" altLang="en-US" sz="1000" dirty="0"/>
          </a:p>
          <a:p>
            <a:pPr marL="400050" eaLnBrk="1" hangingPunct="1">
              <a:defRPr/>
            </a:pPr>
            <a:r>
              <a:rPr lang="en-GB" altLang="en-US" sz="2000" b="1" dirty="0"/>
              <a:t>Siting the PVC</a:t>
            </a:r>
            <a:endParaRPr lang="en-GB" altLang="en-US" dirty="0"/>
          </a:p>
          <a:p>
            <a:pPr marL="800100" lvl="1" eaLnBrk="1" hangingPunct="1">
              <a:defRPr/>
            </a:pPr>
            <a:r>
              <a:rPr lang="en-GB" altLang="en-US" sz="1800" dirty="0"/>
              <a:t>Use at least a 20G PVC size</a:t>
            </a:r>
          </a:p>
          <a:p>
            <a:pPr marL="800100" lvl="1" eaLnBrk="1" hangingPunct="1">
              <a:defRPr/>
            </a:pPr>
            <a:r>
              <a:rPr lang="en-GB" altLang="en-US" sz="1800" dirty="0">
                <a:sym typeface="Symbol" panose="05050102010706020507" pitchFamily="18" charset="2"/>
              </a:rPr>
              <a:t>Locate as per standard practice at site.  Peripheral long lines acceptable provided standard at site</a:t>
            </a:r>
          </a:p>
          <a:p>
            <a:pPr marL="800100" lvl="1" eaLnBrk="1" hangingPunct="1">
              <a:defRPr/>
            </a:pPr>
            <a:r>
              <a:rPr lang="en-GB" altLang="en-US" sz="1800" dirty="0">
                <a:sym typeface="Symbol" panose="05050102010706020507" pitchFamily="18" charset="2"/>
              </a:rPr>
              <a:t>Avoid sites of flexion in awake patient (risk of occlusion) and sites requiring &gt; 1 venepuncture</a:t>
            </a:r>
          </a:p>
          <a:p>
            <a:pPr marL="800100" lvl="1" eaLnBrk="1" hangingPunct="1">
              <a:defRPr/>
            </a:pPr>
            <a:r>
              <a:rPr lang="en-GB" altLang="en-US" sz="1800" dirty="0">
                <a:sym typeface="Symbol" panose="05050102010706020507" pitchFamily="18" charset="2"/>
              </a:rPr>
              <a:t>Ensure:</a:t>
            </a:r>
          </a:p>
          <a:p>
            <a:pPr marL="1200150" lvl="2" eaLnBrk="1" hangingPunct="1">
              <a:defRPr/>
            </a:pPr>
            <a:r>
              <a:rPr lang="en-GB" altLang="en-US" sz="1600" dirty="0">
                <a:sym typeface="Symbol" panose="05050102010706020507" pitchFamily="18" charset="2"/>
              </a:rPr>
              <a:t>there is a return of blood following insertion</a:t>
            </a:r>
          </a:p>
          <a:p>
            <a:pPr marL="1200150" lvl="2" eaLnBrk="1" hangingPunct="1">
              <a:defRPr/>
            </a:pPr>
            <a:r>
              <a:rPr lang="en-GB" altLang="en-US" sz="1600" dirty="0">
                <a:sym typeface="Symbol" panose="05050102010706020507" pitchFamily="18" charset="2"/>
              </a:rPr>
              <a:t>PVC flushes easily with 5-10 ml of 0.9% sodium chloride</a:t>
            </a:r>
          </a:p>
          <a:p>
            <a:pPr marL="800100" lvl="1" eaLnBrk="1" hangingPunct="1">
              <a:defRPr/>
            </a:pPr>
            <a:r>
              <a:rPr lang="en-GB" altLang="en-US" sz="1800" dirty="0"/>
              <a:t>Consider use of ultrasound</a:t>
            </a:r>
            <a:endParaRPr lang="en-GB" altLang="en-US" sz="1000" b="1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432050"/>
            <a:ext cx="9143470" cy="1320800"/>
          </a:xfrm>
        </p:spPr>
        <p:txBody>
          <a:bodyPr/>
          <a:lstStyle/>
          <a:p>
            <a:pPr eaLnBrk="1" hangingPunct="1"/>
            <a:r>
              <a:rPr lang="en-GB" altLang="en-US" b="1" dirty="0"/>
              <a:t>Peripheral norepinephrine:  Administration (1)</a:t>
            </a:r>
            <a:br>
              <a:rPr lang="en-GB" altLang="en-US" b="1" dirty="0"/>
            </a:br>
            <a:r>
              <a:rPr lang="en-GB" altLang="en-US" sz="2000" dirty="0"/>
              <a:t>(Intervention arm)</a:t>
            </a:r>
            <a:endParaRPr alt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5883" y="4497493"/>
            <a:ext cx="1648046" cy="140694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261E3A-7C82-42B1-83C4-33C129F50B2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49425"/>
      </p:ext>
    </p:extLst>
  </p:cSld>
  <p:clrMapOvr>
    <a:masterClrMapping/>
  </p:clrMapOvr>
  <p:transition advTm="75514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|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8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|17.4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3299</TotalTime>
  <Words>1694</Words>
  <Application>Microsoft Office PowerPoint</Application>
  <PresentationFormat>Widescreen</PresentationFormat>
  <Paragraphs>315</Paragraphs>
  <Slides>23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?????? Pro W3</vt:lpstr>
      <vt:lpstr>Arial</vt:lpstr>
      <vt:lpstr>Calibri</vt:lpstr>
      <vt:lpstr>Calibri Light</vt:lpstr>
      <vt:lpstr>Courier New</vt:lpstr>
      <vt:lpstr>Symbol</vt:lpstr>
      <vt:lpstr>Times New Roman</vt:lpstr>
      <vt:lpstr>Trebuchet MS</vt:lpstr>
      <vt:lpstr>Wingdings</vt:lpstr>
      <vt:lpstr>Wingdings 3</vt:lpstr>
      <vt:lpstr>Facet</vt:lpstr>
      <vt:lpstr>EVIS Study Medicines: Preparation &amp; Administration</vt:lpstr>
      <vt:lpstr>Who should view this module?</vt:lpstr>
      <vt:lpstr>Intervention Arm:  Peripheral norepinephrine </vt:lpstr>
      <vt:lpstr>Peripheral norepinephrine: Dose table (Intervention arm: assuming final norepinephrine concentration of 16 micrograms/ml)</vt:lpstr>
      <vt:lpstr>Peripheral norepinephrine:  Dosing info (Intervention arm)</vt:lpstr>
      <vt:lpstr>Peripheral norepinephrine:  Dosing  (Intervention arm)</vt:lpstr>
      <vt:lpstr>Peripheral norepinephrine:  Preparation (1) (Intervention arm)</vt:lpstr>
      <vt:lpstr>Peripheral norepinephrine:  Preparation (2) (Intervention arm)</vt:lpstr>
      <vt:lpstr>Peripheral norepinephrine:  Administration (1) (Intervention arm)</vt:lpstr>
      <vt:lpstr>Peripheral norepinephrine:  Administration (2) (Intervention arm)</vt:lpstr>
      <vt:lpstr>Peripheral norepinephrine:  BP monitoring (Intervention arm)</vt:lpstr>
      <vt:lpstr>Peripheral norepinephrine:  PVC monitoring (Intervention arm)</vt:lpstr>
      <vt:lpstr>Peripheral norepinephrine:  Extravasation (1) (Intervention arm)</vt:lpstr>
      <vt:lpstr>Peripheral norepinephrine:  Extravasation (2) (Intervention arm)</vt:lpstr>
      <vt:lpstr>Peripheral norepinephrine:  Infusion stopping rules (Intervention arm)</vt:lpstr>
      <vt:lpstr>Usual care (Control) arm IMPs</vt:lpstr>
      <vt:lpstr>Usual care (Control Arm)</vt:lpstr>
      <vt:lpstr>Usual care (Control Arm)</vt:lpstr>
      <vt:lpstr>Prescribing &amp; Documentation </vt:lpstr>
      <vt:lpstr>IMP Prescribing </vt:lpstr>
      <vt:lpstr>EVIS documentation  (Intervention &amp; Usual care Arms)</vt:lpstr>
      <vt:lpstr>Support for staff (Intervention &amp; Usual care Arms)</vt:lpstr>
      <vt:lpstr>Next steps</vt:lpstr>
    </vt:vector>
  </TitlesOfParts>
  <Company>NHS Greater Glasgow &amp; Clyde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Haggerty, Louise</dc:creator>
  <cp:lastModifiedBy>Greenwood, Hannah</cp:lastModifiedBy>
  <cp:revision>191</cp:revision>
  <cp:lastPrinted>2023-11-09T14:55:47Z</cp:lastPrinted>
  <dcterms:created xsi:type="dcterms:W3CDTF">2022-04-05T09:16:01Z</dcterms:created>
  <dcterms:modified xsi:type="dcterms:W3CDTF">2025-02-05T11:30:37Z</dcterms:modified>
</cp:coreProperties>
</file>