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80" r:id="rId19"/>
    <p:sldId id="285" r:id="rId20"/>
    <p:sldId id="288" r:id="rId21"/>
    <p:sldId id="286" r:id="rId22"/>
    <p:sldId id="272" r:id="rId23"/>
    <p:sldId id="273" r:id="rId24"/>
    <p:sldId id="283" r:id="rId25"/>
    <p:sldId id="284" r:id="rId26"/>
    <p:sldId id="281" r:id="rId27"/>
    <p:sldId id="289" r:id="rId28"/>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Elizabeth" initials="D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09" autoAdjust="0"/>
  </p:normalViewPr>
  <p:slideViewPr>
    <p:cSldViewPr snapToGrid="0">
      <p:cViewPr varScale="1">
        <p:scale>
          <a:sx n="70" d="100"/>
          <a:sy n="70" d="100"/>
        </p:scale>
        <p:origin x="1166" y="53"/>
      </p:cViewPr>
      <p:guideLst/>
    </p:cSldViewPr>
  </p:slideViewPr>
  <p:outlineViewPr>
    <p:cViewPr>
      <p:scale>
        <a:sx n="33" d="100"/>
        <a:sy n="33" d="100"/>
      </p:scale>
      <p:origin x="0" y="-725"/>
    </p:cViewPr>
  </p:outlineViewPr>
  <p:notesTextViewPr>
    <p:cViewPr>
      <p:scale>
        <a:sx n="1" d="1"/>
        <a:sy n="1" d="1"/>
      </p:scale>
      <p:origin x="0" y="0"/>
    </p:cViewPr>
  </p:notesTextViewPr>
  <p:notesViewPr>
    <p:cSldViewPr snapToGrid="0">
      <p:cViewPr varScale="1">
        <p:scale>
          <a:sx n="62" d="100"/>
          <a:sy n="62" d="100"/>
        </p:scale>
        <p:origin x="2386"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5558" tIns="47779" rIns="95558" bIns="47779" rtlCol="0"/>
          <a:lstStyle>
            <a:lvl1pPr algn="r">
              <a:defRPr sz="1300"/>
            </a:lvl1pPr>
          </a:lstStyle>
          <a:p>
            <a:fld id="{479595F7-A821-48E8-9DFC-EA2337CCBF2C}" type="datetimeFigureOut">
              <a:rPr lang="en-GB" smtClean="0"/>
              <a:t>21/02/2023</a:t>
            </a:fld>
            <a:endParaRPr lang="en-GB"/>
          </a:p>
        </p:txBody>
      </p:sp>
      <p:sp>
        <p:nvSpPr>
          <p:cNvPr id="4" name="Footer Placeholder 3"/>
          <p:cNvSpPr>
            <a:spLocks noGrp="1"/>
          </p:cNvSpPr>
          <p:nvPr>
            <p:ph type="ftr" sz="quarter" idx="2"/>
          </p:nvPr>
        </p:nvSpPr>
        <p:spPr>
          <a:xfrm>
            <a:off x="0" y="9428585"/>
            <a:ext cx="2945659" cy="498055"/>
          </a:xfrm>
          <a:prstGeom prst="rect">
            <a:avLst/>
          </a:prstGeom>
        </p:spPr>
        <p:txBody>
          <a:bodyPr vert="horz" lIns="95558" tIns="47779" rIns="95558" bIns="47779" rtlCol="0" anchor="b"/>
          <a:lstStyle>
            <a:lvl1pPr algn="l">
              <a:defRPr sz="1300"/>
            </a:lvl1pPr>
          </a:lstStyle>
          <a:p>
            <a:endParaRPr lang="en-GB"/>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5558" tIns="47779" rIns="95558" bIns="47779" rtlCol="0" anchor="b"/>
          <a:lstStyle>
            <a:lvl1pPr algn="r">
              <a:defRPr sz="1300"/>
            </a:lvl1pPr>
          </a:lstStyle>
          <a:p>
            <a:fld id="{9A976AB6-5A87-4758-A3F2-FFD3E68EDEB2}" type="slidenum">
              <a:rPr lang="en-GB" smtClean="0"/>
              <a:t>‹#›</a:t>
            </a:fld>
            <a:endParaRPr lang="en-GB"/>
          </a:p>
        </p:txBody>
      </p:sp>
    </p:spTree>
    <p:extLst>
      <p:ext uri="{BB962C8B-B14F-4D97-AF65-F5344CB8AC3E}">
        <p14:creationId xmlns:p14="http://schemas.microsoft.com/office/powerpoint/2010/main" val="280534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pPr>
              <a:defRPr/>
            </a:pPr>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pPr>
              <a:defRPr/>
            </a:pPr>
            <a:fld id="{5B6FAC0C-A324-4C5D-AE33-35C9679DF6C6}" type="datetimeFigureOut">
              <a:rPr lang="en-GB"/>
              <a:pPr>
                <a:defRPr/>
              </a:pPr>
              <a:t>21/02/2023</a:t>
            </a:fld>
            <a:endParaRPr lang="en-GB"/>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pPr lvl="0"/>
            <a:endParaRPr lang="en-GB" noProof="0" smtClean="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pPr>
              <a:defRPr/>
            </a:pPr>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pPr>
              <a:defRPr/>
            </a:pPr>
            <a:fld id="{178B9C15-20C7-4F9A-ABE8-E4024FD326FE}" type="slidenum">
              <a:rPr lang="en-GB"/>
              <a:pPr>
                <a:defRPr/>
              </a:pPr>
              <a:t>‹#›</a:t>
            </a:fld>
            <a:endParaRPr lang="en-GB"/>
          </a:p>
        </p:txBody>
      </p:sp>
    </p:spTree>
    <p:extLst>
      <p:ext uri="{BB962C8B-B14F-4D97-AF65-F5344CB8AC3E}">
        <p14:creationId xmlns:p14="http://schemas.microsoft.com/office/powerpoint/2010/main" val="634390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78B9C15-20C7-4F9A-ABE8-E4024FD326FE}" type="slidenum">
              <a:rPr lang="en-GB" smtClean="0"/>
              <a:pPr>
                <a:defRPr/>
              </a:pPr>
              <a:t>1</a:t>
            </a:fld>
            <a:endParaRPr lang="en-GB"/>
          </a:p>
        </p:txBody>
      </p:sp>
    </p:spTree>
    <p:extLst>
      <p:ext uri="{BB962C8B-B14F-4D97-AF65-F5344CB8AC3E}">
        <p14:creationId xmlns:p14="http://schemas.microsoft.com/office/powerpoint/2010/main" val="172256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47658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408455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585983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2470191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27393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9433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319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3643680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472644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60282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142337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3425029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478765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3099704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3275456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2131982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13042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817398" y="0"/>
            <a:ext cx="2918910"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09FFF004-6BD5-43DA-9860-5AFE78BE021B}" type="datetime1">
              <a:rPr lang="en-GB" altLang="en-US" sz="1300">
                <a:latin typeface="Times New Roman" panose="02020603050405020304" pitchFamily="18" charset="0"/>
              </a:rPr>
              <a:pPr algn="r" eaLnBrk="1" hangingPunct="1"/>
              <a:t>21/02/2023</a:t>
            </a:fld>
            <a:endParaRPr lang="en-GB" altLang="en-US" sz="1300">
              <a:latin typeface="Times New Roman" panose="02020603050405020304" pitchFamily="18" charset="0"/>
            </a:endParaRPr>
          </a:p>
        </p:txBody>
      </p:sp>
      <p:sp>
        <p:nvSpPr>
          <p:cNvPr id="14339" name="Rectangle 6"/>
          <p:cNvSpPr txBox="1">
            <a:spLocks noGrp="1" noChangeArrowheads="1"/>
          </p:cNvSpPr>
          <p:nvPr/>
        </p:nvSpPr>
        <p:spPr bwMode="auto">
          <a:xfrm>
            <a:off x="1"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1300">
                <a:latin typeface="Times New Roman" panose="02020603050405020304" pitchFamily="18" charset="0"/>
              </a:rPr>
              <a:t>History V1.0 2010</a:t>
            </a:r>
          </a:p>
        </p:txBody>
      </p:sp>
      <p:sp>
        <p:nvSpPr>
          <p:cNvPr id="14340" name="Rectangle 7"/>
          <p:cNvSpPr txBox="1">
            <a:spLocks noGrp="1" noChangeArrowheads="1"/>
          </p:cNvSpPr>
          <p:nvPr/>
        </p:nvSpPr>
        <p:spPr bwMode="auto">
          <a:xfrm>
            <a:off x="3817398" y="10235123"/>
            <a:ext cx="291891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7" tIns="48333" rIns="96667" bIns="48333" anchor="b"/>
          <a:lstStyle>
            <a:lvl1pPr defTabSz="925513">
              <a:defRPr>
                <a:solidFill>
                  <a:schemeClr val="tx1"/>
                </a:solidFill>
                <a:latin typeface="Trebuchet MS" panose="020B0603020202020204" pitchFamily="34" charset="0"/>
              </a:defRPr>
            </a:lvl1pPr>
            <a:lvl2pPr marL="742950" indent="-285750" defTabSz="925513">
              <a:defRPr>
                <a:solidFill>
                  <a:schemeClr val="tx1"/>
                </a:solidFill>
                <a:latin typeface="Trebuchet MS" panose="020B0603020202020204" pitchFamily="34" charset="0"/>
              </a:defRPr>
            </a:lvl2pPr>
            <a:lvl3pPr marL="1143000" indent="-228600" defTabSz="925513">
              <a:defRPr>
                <a:solidFill>
                  <a:schemeClr val="tx1"/>
                </a:solidFill>
                <a:latin typeface="Trebuchet MS" panose="020B0603020202020204" pitchFamily="34" charset="0"/>
              </a:defRPr>
            </a:lvl3pPr>
            <a:lvl4pPr marL="1600200" indent="-228600" defTabSz="925513">
              <a:defRPr>
                <a:solidFill>
                  <a:schemeClr val="tx1"/>
                </a:solidFill>
                <a:latin typeface="Trebuchet MS" panose="020B0603020202020204" pitchFamily="34" charset="0"/>
              </a:defRPr>
            </a:lvl4pPr>
            <a:lvl5pPr marL="2057400" indent="-228600" defTabSz="925513">
              <a:defRPr>
                <a:solidFill>
                  <a:schemeClr val="tx1"/>
                </a:solidFill>
                <a:latin typeface="Trebuchet MS" panose="020B0603020202020204" pitchFamily="34" charset="0"/>
              </a:defRPr>
            </a:lvl5pPr>
            <a:lvl6pPr marL="2514600" indent="-228600" defTabSz="9255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255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255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25513"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fld id="{B345A52E-855F-475E-8901-E051C0D03E46}" type="slidenum">
              <a:rPr lang="en-GB" altLang="en-US" sz="1300">
                <a:latin typeface="Times New Roman" panose="02020603050405020304" pitchFamily="18" charset="0"/>
              </a:rPr>
              <a:pPr algn="r" eaLnBrk="1" hangingPunct="1"/>
              <a:t>4</a:t>
            </a:fld>
            <a:endParaRPr lang="en-GB" altLang="en-US" sz="1300">
              <a:latin typeface="Times New Roman" panose="02020603050405020304" pitchFamily="18" charset="0"/>
            </a:endParaRPr>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898490" y="5118424"/>
            <a:ext cx="4940902" cy="484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74908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14125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10875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03802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07726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148547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377691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sp>
          <p:nvSpPr>
            <p:cNvPr id="5" name="Freeform 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p>
        </p:txBody>
      </p:sp>
      <p:sp>
        <p:nvSpPr>
          <p:cNvPr id="16"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17"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77EEE04E-DE58-42B2-AAB3-51E2764DF836}" type="slidenum">
              <a:rPr lang="en-US"/>
              <a:pPr>
                <a:defRPr/>
              </a:pPr>
              <a:t>‹#›</a:t>
            </a:fld>
            <a:endParaRPr lang="en-US"/>
          </a:p>
        </p:txBody>
      </p:sp>
    </p:spTree>
    <p:extLst>
      <p:ext uri="{BB962C8B-B14F-4D97-AF65-F5344CB8AC3E}">
        <p14:creationId xmlns:p14="http://schemas.microsoft.com/office/powerpoint/2010/main" val="11881185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6"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F8227FF0-DCFB-4A9A-96A4-FBDC971E3C2A}" type="slidenum">
              <a:rPr lang="en-US"/>
              <a:pPr>
                <a:defRPr/>
              </a:pPr>
              <a:t>‹#›</a:t>
            </a:fld>
            <a:endParaRPr lang="en-US"/>
          </a:p>
        </p:txBody>
      </p:sp>
    </p:spTree>
    <p:extLst>
      <p:ext uri="{BB962C8B-B14F-4D97-AF65-F5344CB8AC3E}">
        <p14:creationId xmlns:p14="http://schemas.microsoft.com/office/powerpoint/2010/main" val="334230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r>
              <a:rPr lang="en-US" smtClean="0"/>
              <a:t>Version 1.0 27.06.2022</a:t>
            </a:r>
            <a:endParaRPr lang="en-US"/>
          </a:p>
        </p:txBody>
      </p:sp>
      <p:sp>
        <p:nvSpPr>
          <p:cNvPr id="9" name="Slide Number Placeholder 5"/>
          <p:cNvSpPr>
            <a:spLocks noGrp="1"/>
          </p:cNvSpPr>
          <p:nvPr>
            <p:ph type="sldNum" sz="quarter" idx="16"/>
          </p:nvPr>
        </p:nvSpPr>
        <p:spPr>
          <a:xfrm>
            <a:off x="8589963" y="6042025"/>
            <a:ext cx="684212" cy="365125"/>
          </a:xfrm>
          <a:prstGeom prst="rect">
            <a:avLst/>
          </a:prstGeom>
        </p:spPr>
        <p:txBody>
          <a:bodyPr/>
          <a:lstStyle>
            <a:lvl1pPr>
              <a:defRPr/>
            </a:lvl1pPr>
          </a:lstStyle>
          <a:p>
            <a:pPr>
              <a:defRPr/>
            </a:pPr>
            <a:fld id="{BC63FA10-F3CE-469A-9A39-29D3E775914D}" type="slidenum">
              <a:rPr lang="en-US"/>
              <a:pPr>
                <a:defRPr/>
              </a:pPr>
              <a:t>‹#›</a:t>
            </a:fld>
            <a:endParaRPr lang="en-US"/>
          </a:p>
        </p:txBody>
      </p:sp>
    </p:spTree>
    <p:extLst>
      <p:ext uri="{BB962C8B-B14F-4D97-AF65-F5344CB8AC3E}">
        <p14:creationId xmlns:p14="http://schemas.microsoft.com/office/powerpoint/2010/main" val="122422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6"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B44EAF77-B736-46AB-ABDD-E1D5B90343DA}" type="slidenum">
              <a:rPr lang="en-US"/>
              <a:pPr>
                <a:defRPr/>
              </a:pPr>
              <a:t>‹#›</a:t>
            </a:fld>
            <a:endParaRPr lang="en-US"/>
          </a:p>
        </p:txBody>
      </p:sp>
    </p:spTree>
    <p:extLst>
      <p:ext uri="{BB962C8B-B14F-4D97-AF65-F5344CB8AC3E}">
        <p14:creationId xmlns:p14="http://schemas.microsoft.com/office/powerpoint/2010/main" val="68318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r>
              <a:rPr lang="en-US" smtClean="0"/>
              <a:t>Version 1.0 27.06.2022</a:t>
            </a:r>
            <a:endParaRPr lang="en-US"/>
          </a:p>
        </p:txBody>
      </p:sp>
      <p:sp>
        <p:nvSpPr>
          <p:cNvPr id="9" name="Slide Number Placeholder 5"/>
          <p:cNvSpPr>
            <a:spLocks noGrp="1"/>
          </p:cNvSpPr>
          <p:nvPr>
            <p:ph type="sldNum" sz="quarter" idx="16"/>
          </p:nvPr>
        </p:nvSpPr>
        <p:spPr>
          <a:xfrm>
            <a:off x="8589963" y="6042025"/>
            <a:ext cx="684212" cy="365125"/>
          </a:xfrm>
          <a:prstGeom prst="rect">
            <a:avLst/>
          </a:prstGeom>
        </p:spPr>
        <p:txBody>
          <a:bodyPr/>
          <a:lstStyle>
            <a:lvl1pPr>
              <a:defRPr/>
            </a:lvl1pPr>
          </a:lstStyle>
          <a:p>
            <a:pPr>
              <a:defRPr/>
            </a:pPr>
            <a:fld id="{0F1A6CB4-6A37-48AE-BC62-872C55761D14}" type="slidenum">
              <a:rPr lang="en-US"/>
              <a:pPr>
                <a:defRPr/>
              </a:pPr>
              <a:t>‹#›</a:t>
            </a:fld>
            <a:endParaRPr lang="en-US"/>
          </a:p>
        </p:txBody>
      </p:sp>
    </p:spTree>
    <p:extLst>
      <p:ext uri="{BB962C8B-B14F-4D97-AF65-F5344CB8AC3E}">
        <p14:creationId xmlns:p14="http://schemas.microsoft.com/office/powerpoint/2010/main" val="3106530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r>
              <a:rPr lang="en-US" smtClean="0"/>
              <a:t>Version 1.0 27.06.2022</a:t>
            </a:r>
            <a:endParaRPr lang="en-US"/>
          </a:p>
        </p:txBody>
      </p:sp>
      <p:sp>
        <p:nvSpPr>
          <p:cNvPr id="7" name="Slide Number Placeholder 5"/>
          <p:cNvSpPr>
            <a:spLocks noGrp="1"/>
          </p:cNvSpPr>
          <p:nvPr>
            <p:ph type="sldNum" sz="quarter" idx="16"/>
          </p:nvPr>
        </p:nvSpPr>
        <p:spPr>
          <a:xfrm>
            <a:off x="8589963" y="6042025"/>
            <a:ext cx="684212" cy="365125"/>
          </a:xfrm>
          <a:prstGeom prst="rect">
            <a:avLst/>
          </a:prstGeom>
        </p:spPr>
        <p:txBody>
          <a:bodyPr/>
          <a:lstStyle>
            <a:lvl1pPr>
              <a:defRPr/>
            </a:lvl1pPr>
          </a:lstStyle>
          <a:p>
            <a:pPr>
              <a:defRPr/>
            </a:pPr>
            <a:fld id="{E2CEB653-28E5-4D9C-8E35-268F22140174}" type="slidenum">
              <a:rPr lang="en-US"/>
              <a:pPr>
                <a:defRPr/>
              </a:pPr>
              <a:t>‹#›</a:t>
            </a:fld>
            <a:endParaRPr lang="en-US"/>
          </a:p>
        </p:txBody>
      </p:sp>
    </p:spTree>
    <p:extLst>
      <p:ext uri="{BB962C8B-B14F-4D97-AF65-F5344CB8AC3E}">
        <p14:creationId xmlns:p14="http://schemas.microsoft.com/office/powerpoint/2010/main" val="1833202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6"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4E302EC4-D52B-4845-810B-3017EC52B5BB}" type="slidenum">
              <a:rPr lang="en-US"/>
              <a:pPr>
                <a:defRPr/>
              </a:pPr>
              <a:t>‹#›</a:t>
            </a:fld>
            <a:endParaRPr lang="en-US"/>
          </a:p>
        </p:txBody>
      </p:sp>
    </p:spTree>
    <p:extLst>
      <p:ext uri="{BB962C8B-B14F-4D97-AF65-F5344CB8AC3E}">
        <p14:creationId xmlns:p14="http://schemas.microsoft.com/office/powerpoint/2010/main" val="3292270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6"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DE14CB41-E752-49D9-BDBF-B4F474815B72}" type="slidenum">
              <a:rPr lang="en-US"/>
              <a:pPr>
                <a:defRPr/>
              </a:pPr>
              <a:t>‹#›</a:t>
            </a:fld>
            <a:endParaRPr lang="en-US"/>
          </a:p>
        </p:txBody>
      </p:sp>
    </p:spTree>
    <p:extLst>
      <p:ext uri="{BB962C8B-B14F-4D97-AF65-F5344CB8AC3E}">
        <p14:creationId xmlns:p14="http://schemas.microsoft.com/office/powerpoint/2010/main" val="347816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54151" y="155452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Slide Number Placeholder 5"/>
          <p:cNvSpPr>
            <a:spLocks noGrp="1" noChangeArrowheads="1"/>
          </p:cNvSpPr>
          <p:nvPr>
            <p:ph type="sldNum" sz="quarter" idx="11"/>
          </p:nvPr>
        </p:nvSpPr>
        <p:spPr>
          <a:xfrm>
            <a:off x="10955338" y="6034088"/>
            <a:ext cx="684212" cy="365125"/>
          </a:xfrm>
          <a:prstGeom prst="rect">
            <a:avLst/>
          </a:prstGeom>
        </p:spPr>
        <p:txBody>
          <a:bodyPr/>
          <a:lstStyle>
            <a:lvl1pPr>
              <a:defRPr/>
            </a:lvl1pPr>
          </a:lstStyle>
          <a:p>
            <a:pPr>
              <a:defRPr/>
            </a:pPr>
            <a:fld id="{51EAC7B9-826B-442F-ADA0-F4801FE625EE}" type="slidenum">
              <a:rPr lang="en-GB" altLang="en-US"/>
              <a:pPr>
                <a:defRPr/>
              </a:pPr>
              <a:t>‹#›</a:t>
            </a:fld>
            <a:endParaRPr lang="en-GB" altLang="en-US"/>
          </a:p>
        </p:txBody>
      </p:sp>
      <p:sp>
        <p:nvSpPr>
          <p:cNvPr id="7" name="Footer Placeholder 3"/>
          <p:cNvSpPr>
            <a:spLocks noGrp="1"/>
          </p:cNvSpPr>
          <p:nvPr>
            <p:ph type="ftr" sz="quarter" idx="12"/>
          </p:nvPr>
        </p:nvSpPr>
        <p:spPr>
          <a:xfrm>
            <a:off x="609600" y="6129338"/>
            <a:ext cx="6297613" cy="365125"/>
          </a:xfrm>
        </p:spPr>
        <p:txBody>
          <a:bodyPr/>
          <a:lstStyle>
            <a:lvl1pPr>
              <a:defRPr/>
            </a:lvl1pPr>
          </a:lstStyle>
          <a:p>
            <a:pPr>
              <a:defRPr/>
            </a:pPr>
            <a:r>
              <a:rPr lang="en-US" smtClean="0"/>
              <a:t>Version 1.0 27.06.2022</a:t>
            </a:r>
            <a:endParaRPr lang="en-US"/>
          </a:p>
        </p:txBody>
      </p:sp>
    </p:spTree>
    <p:extLst>
      <p:ext uri="{BB962C8B-B14F-4D97-AF65-F5344CB8AC3E}">
        <p14:creationId xmlns:p14="http://schemas.microsoft.com/office/powerpoint/2010/main" val="205832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0"/>
          </a:schemeClr>
        </a:solidFill>
        <a:effectLst/>
      </p:bgPr>
    </p:bg>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b="30112"/>
          <a:stretch>
            <a:fillRect/>
          </a:stretch>
        </p:blipFill>
        <p:spPr bwMode="auto">
          <a:xfrm>
            <a:off x="10747375" y="149225"/>
            <a:ext cx="1095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defTabSz="457200" rtl="0" fontAlgn="base">
              <a:spcBef>
                <a:spcPct val="0"/>
              </a:spcBef>
              <a:spcAft>
                <a:spcPct val="0"/>
              </a:spcAft>
              <a:defRPr lang="en-US" sz="3600" kern="1200" dirty="0">
                <a:solidFill>
                  <a:srgbClr val="0070C0"/>
                </a:solidFill>
                <a:latin typeface="Calibri" panose="020F0502020204030204" pitchFamily="34" charset="0"/>
                <a:ea typeface="+mj-ea"/>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1599" y="2045494"/>
            <a:ext cx="8596312" cy="3881437"/>
          </a:xfrm>
        </p:spPr>
        <p:txBody>
          <a:bodyPr/>
          <a:lstStyle>
            <a:lvl1pPr>
              <a:defRPr lang="en-US" sz="2200" kern="1200" dirty="0" smtClean="0">
                <a:solidFill>
                  <a:srgbClr val="404040"/>
                </a:solidFill>
                <a:latin typeface="+mn-lt"/>
                <a:ea typeface="+mn-ea"/>
                <a:cs typeface="+mn-cs"/>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smtClean="0"/>
              <a:t>DRAFT 17.02.2023</a:t>
            </a:r>
            <a:endParaRPr lang="en-US" dirty="0"/>
          </a:p>
        </p:txBody>
      </p:sp>
      <p:sp>
        <p:nvSpPr>
          <p:cNvPr id="6" name="Slide Number Placeholder 5"/>
          <p:cNvSpPr>
            <a:spLocks noGrp="1"/>
          </p:cNvSpPr>
          <p:nvPr>
            <p:ph type="sldNum" sz="quarter" idx="11"/>
          </p:nvPr>
        </p:nvSpPr>
        <p:spPr>
          <a:xfrm>
            <a:off x="11039475" y="6042025"/>
            <a:ext cx="684213" cy="365125"/>
          </a:xfrm>
          <a:prstGeom prst="rect">
            <a:avLst/>
          </a:prstGeom>
        </p:spPr>
        <p:txBody>
          <a:bodyPr/>
          <a:lstStyle>
            <a:lvl1pPr>
              <a:defRPr sz="1200"/>
            </a:lvl1pPr>
          </a:lstStyle>
          <a:p>
            <a:pPr>
              <a:defRPr/>
            </a:pPr>
            <a:fld id="{3CBA3F89-9C9D-468B-AFEB-FB98D68AACBE}" type="slidenum">
              <a:rPr lang="en-US" smtClean="0"/>
              <a:pPr>
                <a:defRPr/>
              </a:pPr>
              <a:t>‹#›</a:t>
            </a:fld>
            <a:endParaRPr lang="en-US" dirty="0"/>
          </a:p>
        </p:txBody>
      </p:sp>
    </p:spTree>
    <p:extLst>
      <p:ext uri="{BB962C8B-B14F-4D97-AF65-F5344CB8AC3E}">
        <p14:creationId xmlns:p14="http://schemas.microsoft.com/office/powerpoint/2010/main" val="268506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6"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E184713F-BF57-484C-A034-44475B562F6D}" type="slidenum">
              <a:rPr lang="en-US"/>
              <a:pPr>
                <a:defRPr/>
              </a:pPr>
              <a:t>‹#›</a:t>
            </a:fld>
            <a:endParaRPr lang="en-US"/>
          </a:p>
        </p:txBody>
      </p:sp>
    </p:spTree>
    <p:extLst>
      <p:ext uri="{BB962C8B-B14F-4D97-AF65-F5344CB8AC3E}">
        <p14:creationId xmlns:p14="http://schemas.microsoft.com/office/powerpoint/2010/main" val="386200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7"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BDAAB7BB-5526-45F2-86AC-112A1614A7D3}" type="slidenum">
              <a:rPr lang="en-US"/>
              <a:pPr>
                <a:defRPr/>
              </a:pPr>
              <a:t>‹#›</a:t>
            </a:fld>
            <a:endParaRPr lang="en-US"/>
          </a:p>
        </p:txBody>
      </p:sp>
    </p:spTree>
    <p:extLst>
      <p:ext uri="{BB962C8B-B14F-4D97-AF65-F5344CB8AC3E}">
        <p14:creationId xmlns:p14="http://schemas.microsoft.com/office/powerpoint/2010/main" val="24315603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9"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CC69F12B-0058-4886-B4A1-AD5ADA19F62D}" type="slidenum">
              <a:rPr lang="en-US"/>
              <a:pPr>
                <a:defRPr/>
              </a:pPr>
              <a:t>‹#›</a:t>
            </a:fld>
            <a:endParaRPr lang="en-US"/>
          </a:p>
        </p:txBody>
      </p:sp>
    </p:spTree>
    <p:extLst>
      <p:ext uri="{BB962C8B-B14F-4D97-AF65-F5344CB8AC3E}">
        <p14:creationId xmlns:p14="http://schemas.microsoft.com/office/powerpoint/2010/main" val="101000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5"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BA326E87-8DA8-4C12-ACE3-5BBA88B4D772}" type="slidenum">
              <a:rPr lang="en-US"/>
              <a:pPr>
                <a:defRPr/>
              </a:pPr>
              <a:t>‹#›</a:t>
            </a:fld>
            <a:endParaRPr lang="en-US"/>
          </a:p>
        </p:txBody>
      </p:sp>
    </p:spTree>
    <p:extLst>
      <p:ext uri="{BB962C8B-B14F-4D97-AF65-F5344CB8AC3E}">
        <p14:creationId xmlns:p14="http://schemas.microsoft.com/office/powerpoint/2010/main" val="27775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4"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55EA282C-45B8-42E6-B84E-22DB10EC3E3A}" type="slidenum">
              <a:rPr lang="en-US"/>
              <a:pPr>
                <a:defRPr/>
              </a:pPr>
              <a:t>‹#›</a:t>
            </a:fld>
            <a:endParaRPr lang="en-US"/>
          </a:p>
        </p:txBody>
      </p:sp>
    </p:spTree>
    <p:extLst>
      <p:ext uri="{BB962C8B-B14F-4D97-AF65-F5344CB8AC3E}">
        <p14:creationId xmlns:p14="http://schemas.microsoft.com/office/powerpoint/2010/main" val="128486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7"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360D2ADE-A8E6-4AE5-AE0F-DE6C36480100}" type="slidenum">
              <a:rPr lang="en-US"/>
              <a:pPr>
                <a:defRPr/>
              </a:pPr>
              <a:t>‹#›</a:t>
            </a:fld>
            <a:endParaRPr lang="en-US"/>
          </a:p>
        </p:txBody>
      </p:sp>
    </p:spTree>
    <p:extLst>
      <p:ext uri="{BB962C8B-B14F-4D97-AF65-F5344CB8AC3E}">
        <p14:creationId xmlns:p14="http://schemas.microsoft.com/office/powerpoint/2010/main" val="144804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Version 1.0 27.06.2022</a:t>
            </a:r>
            <a:endParaRPr lang="en-US"/>
          </a:p>
        </p:txBody>
      </p:sp>
      <p:sp>
        <p:nvSpPr>
          <p:cNvPr id="7"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DCE2B3E7-CADB-4BFC-A111-94B18E16DF3B}" type="slidenum">
              <a:rPr lang="en-US"/>
              <a:pPr>
                <a:defRPr/>
              </a:pPr>
              <a:t>‹#›</a:t>
            </a:fld>
            <a:endParaRPr lang="en-US"/>
          </a:p>
        </p:txBody>
      </p:sp>
    </p:spTree>
    <p:extLst>
      <p:ext uri="{BB962C8B-B14F-4D97-AF65-F5344CB8AC3E}">
        <p14:creationId xmlns:p14="http://schemas.microsoft.com/office/powerpoint/2010/main" val="324938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3"/>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r>
              <a:rPr lang="en-US" dirty="0" smtClean="0"/>
              <a:t>DRAFT v17.02.2023</a:t>
            </a:r>
            <a:endParaRPr lang="en-US" dirty="0"/>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62" r:id="rId11"/>
    <p:sldLayoutId id="2147483856" r:id="rId12"/>
    <p:sldLayoutId id="2147483863" r:id="rId13"/>
    <p:sldLayoutId id="2147483857" r:id="rId14"/>
    <p:sldLayoutId id="2147483858" r:id="rId15"/>
    <p:sldLayoutId id="2147483859" r:id="rId16"/>
    <p:sldLayoutId id="2147483864" r:id="rId17"/>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www.evis.scot.nhs.uk/"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ra.nhs.uk/documents/294/informed-consent-in-ctimp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vis.scot.nhs.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ich.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371600" y="1484313"/>
            <a:ext cx="8458200" cy="1646237"/>
          </a:xfrm>
        </p:spPr>
        <p:txBody>
          <a:bodyPr/>
          <a:lstStyle/>
          <a:p>
            <a:pPr algn="l" eaLnBrk="1" hangingPunct="1"/>
            <a:r>
              <a:rPr lang="en-GB" altLang="en-US" sz="4400" b="1" dirty="0" smtClean="0">
                <a:latin typeface="Calibri" panose="020F0502020204030204" pitchFamily="34" charset="0"/>
                <a:cs typeface="Calibri" panose="020F0502020204030204" pitchFamily="34" charset="0"/>
              </a:rPr>
              <a:t>Good Research Practice/</a:t>
            </a:r>
            <a:br>
              <a:rPr lang="en-GB" altLang="en-US" sz="4400" b="1" dirty="0" smtClean="0">
                <a:latin typeface="Calibri" panose="020F0502020204030204" pitchFamily="34" charset="0"/>
                <a:cs typeface="Calibri" panose="020F0502020204030204" pitchFamily="34" charset="0"/>
              </a:rPr>
            </a:br>
            <a:r>
              <a:rPr lang="en-GB" altLang="en-US" sz="4400" b="1" dirty="0" smtClean="0">
                <a:latin typeface="Calibri" panose="020F0502020204030204" pitchFamily="34" charset="0"/>
                <a:cs typeface="Calibri" panose="020F0502020204030204" pitchFamily="34" charset="0"/>
              </a:rPr>
              <a:t>GCP Awareness for EVIS</a:t>
            </a:r>
          </a:p>
        </p:txBody>
      </p:sp>
      <p:pic>
        <p:nvPicPr>
          <p:cNvPr id="819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460" y="779350"/>
            <a:ext cx="2743654" cy="207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033588" y="5448300"/>
            <a:ext cx="6899275" cy="673100"/>
          </a:xfrm>
          <a:prstGeom prst="rect">
            <a:avLst/>
          </a:prstGeom>
          <a:noFill/>
          <a:ln w="25400">
            <a:solidFill>
              <a:srgbClr val="FF0000"/>
            </a:solidFill>
            <a:miter lim="800000"/>
            <a:headEnd/>
            <a:tailEnd/>
          </a:ln>
        </p:spPr>
        <p:txBody>
          <a:bodyPr/>
          <a:lstStyle/>
          <a:p>
            <a:pPr algn="just" defTabSz="914400" eaLnBrk="1" hangingPunct="1">
              <a:spcBef>
                <a:spcPct val="20000"/>
              </a:spcBef>
              <a:defRPr/>
            </a:pPr>
            <a:r>
              <a:rPr lang="en-GB" sz="1600" b="1" kern="0" dirty="0">
                <a:solidFill>
                  <a:srgbClr val="003399"/>
                </a:solidFill>
                <a:latin typeface="+mn-lt"/>
              </a:rPr>
              <a:t>Warning: </a:t>
            </a:r>
            <a:r>
              <a:rPr lang="en-GB" sz="1600" kern="0" dirty="0">
                <a:solidFill>
                  <a:srgbClr val="003399"/>
                </a:solidFill>
                <a:latin typeface="+mn-lt"/>
              </a:rPr>
              <a:t>This training module is version controlled. Printed or download copies may not be the current version. See </a:t>
            </a:r>
            <a:r>
              <a:rPr lang="en-GB" sz="1600" kern="0" dirty="0">
                <a:solidFill>
                  <a:srgbClr val="0070C0"/>
                </a:solidFill>
                <a:latin typeface="+mn-lt"/>
                <a:hlinkClick r:id="rId4"/>
              </a:rPr>
              <a:t>www.evis.scot.nhs.uk</a:t>
            </a:r>
            <a:endParaRPr lang="en-GB" sz="5400" kern="0" dirty="0">
              <a:solidFill>
                <a:srgbClr val="0070C0"/>
              </a:solidFill>
              <a:latin typeface="+mn-lt"/>
            </a:endParaRPr>
          </a:p>
          <a:p>
            <a:pPr algn="ctr" defTabSz="914400" eaLnBrk="1" hangingPunct="1">
              <a:spcBef>
                <a:spcPct val="20000"/>
              </a:spcBef>
              <a:defRPr/>
            </a:pPr>
            <a:endParaRPr lang="en-GB" sz="2400" kern="0" dirty="0">
              <a:solidFill>
                <a:schemeClr val="accent2"/>
              </a:solidFill>
              <a:latin typeface="+mn-lt"/>
            </a:endParaRPr>
          </a:p>
          <a:p>
            <a:pPr algn="ctr" defTabSz="914400" eaLnBrk="1" hangingPunct="1">
              <a:spcBef>
                <a:spcPct val="20000"/>
              </a:spcBef>
              <a:defRPr/>
            </a:pPr>
            <a:endParaRPr lang="en-GB" sz="2400" kern="0" dirty="0">
              <a:solidFill>
                <a:srgbClr val="003399"/>
              </a:solidFill>
              <a:latin typeface="+mn-lt"/>
            </a:endParaRPr>
          </a:p>
          <a:p>
            <a:pPr algn="ctr" defTabSz="914400" eaLnBrk="1" hangingPunct="1">
              <a:spcBef>
                <a:spcPct val="20000"/>
              </a:spcBef>
              <a:defRPr/>
            </a:pPr>
            <a:endParaRPr lang="en-GB" sz="2400" kern="0" dirty="0">
              <a:solidFill>
                <a:srgbClr val="003399"/>
              </a:solidFill>
              <a:latin typeface="+mn-lt"/>
            </a:endParaRPr>
          </a:p>
        </p:txBody>
      </p:sp>
      <p:pic>
        <p:nvPicPr>
          <p:cNvPr id="8199" name="Picture 9" descr="C:\Users\DOUGLEL522\AppData\Local\Microsoft\Windows\INetCache\Content.Outlook\PPBSRTCJ\EVIS website QR co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9089" y="5238750"/>
            <a:ext cx="7080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staffnet/NR/rdonlyres/3CAB0739-24FA-42E9-8895-809A2EADF711/0/logo_NHSGGC_2_colour.jpg"/>
          <p:cNvPicPr/>
          <p:nvPr/>
        </p:nvPicPr>
        <p:blipFill>
          <a:blip r:embed="rId6" cstate="print"/>
          <a:srcRect/>
          <a:stretch>
            <a:fillRect/>
          </a:stretch>
        </p:blipFill>
        <p:spPr bwMode="auto">
          <a:xfrm>
            <a:off x="604521" y="5395913"/>
            <a:ext cx="1087755" cy="1005840"/>
          </a:xfrm>
          <a:prstGeom prst="rect">
            <a:avLst/>
          </a:prstGeom>
          <a:noFill/>
        </p:spPr>
      </p:pic>
      <p:sp>
        <p:nvSpPr>
          <p:cNvPr id="10" name="Rectangle 9"/>
          <p:cNvSpPr/>
          <p:nvPr/>
        </p:nvSpPr>
        <p:spPr>
          <a:xfrm>
            <a:off x="1371600" y="3783121"/>
            <a:ext cx="8001000" cy="1384995"/>
          </a:xfrm>
          <a:prstGeom prst="rect">
            <a:avLst/>
          </a:prstGeom>
        </p:spPr>
        <p:txBody>
          <a:bodyPr wrap="square">
            <a:spAutoFit/>
          </a:bodyPr>
          <a:lstStyle/>
          <a:p>
            <a:pPr eaLnBrk="1" fontAlgn="auto" hangingPunct="1">
              <a:spcAft>
                <a:spcPts val="0"/>
              </a:spcAft>
              <a:defRPr/>
            </a:pPr>
            <a:r>
              <a:rPr lang="en-GB" b="1" spc="100" dirty="0">
                <a:solidFill>
                  <a:schemeClr val="accent2"/>
                </a:solidFill>
                <a:latin typeface="Calibri" panose="020F0502020204030204" pitchFamily="34" charset="0"/>
                <a:cs typeface="Calibri" panose="020F0502020204030204" pitchFamily="34" charset="0"/>
              </a:rPr>
              <a:t>EVIS Training Module 10</a:t>
            </a:r>
          </a:p>
          <a:p>
            <a:pPr eaLnBrk="1" fontAlgn="auto" hangingPunct="1">
              <a:spcAft>
                <a:spcPts val="0"/>
              </a:spcAft>
              <a:defRPr/>
            </a:pPr>
            <a:r>
              <a:rPr lang="en-GB" b="1" spc="100" dirty="0">
                <a:solidFill>
                  <a:schemeClr val="accent2"/>
                </a:solidFill>
                <a:latin typeface="Calibri" panose="020F0502020204030204" pitchFamily="34" charset="0"/>
                <a:cs typeface="Calibri" panose="020F0502020204030204" pitchFamily="34" charset="0"/>
              </a:rPr>
              <a:t>Version: </a:t>
            </a:r>
            <a:r>
              <a:rPr lang="en-GB" spc="100" dirty="0">
                <a:solidFill>
                  <a:schemeClr val="accent2"/>
                </a:solidFill>
                <a:latin typeface="Calibri" panose="020F0502020204030204" pitchFamily="34" charset="0"/>
                <a:cs typeface="Calibri" panose="020F0502020204030204" pitchFamily="34" charset="0"/>
              </a:rPr>
              <a:t>v2.0 20.02.2023</a:t>
            </a:r>
          </a:p>
          <a:p>
            <a:pPr eaLnBrk="1" fontAlgn="auto" hangingPunct="1">
              <a:spcAft>
                <a:spcPts val="0"/>
              </a:spcAft>
              <a:defRPr/>
            </a:pPr>
            <a:endParaRPr lang="en-GB" sz="1200" spc="100" dirty="0">
              <a:solidFill>
                <a:srgbClr val="FF0000"/>
              </a:solidFill>
              <a:latin typeface="Calibri Light" panose="020F0302020204030204" pitchFamily="34" charset="0"/>
            </a:endParaRPr>
          </a:p>
          <a:p>
            <a:pPr eaLnBrk="1" fontAlgn="auto" hangingPunct="1">
              <a:spcAft>
                <a:spcPts val="0"/>
              </a:spcAft>
              <a:defRPr/>
            </a:pPr>
            <a:r>
              <a:rPr lang="en-GB" b="1" dirty="0" smtClean="0">
                <a:solidFill>
                  <a:schemeClr val="accent2"/>
                </a:solidFill>
                <a:latin typeface="Calibri Light" panose="020F0302020204030204" pitchFamily="34" charset="0"/>
              </a:rPr>
              <a:t>Study: </a:t>
            </a:r>
            <a:r>
              <a:rPr lang="en-GB" dirty="0" smtClean="0">
                <a:solidFill>
                  <a:schemeClr val="accent2"/>
                </a:solidFill>
                <a:latin typeface="Calibri Light" panose="020F0302020204030204" pitchFamily="34" charset="0"/>
              </a:rPr>
              <a:t>EVIS – Early Vasopressors in Sepsis  	</a:t>
            </a:r>
            <a:r>
              <a:rPr lang="en-GB" b="1" dirty="0">
                <a:solidFill>
                  <a:schemeClr val="accent2"/>
                </a:solidFill>
                <a:latin typeface="Calibri Light" panose="020F0302020204030204" pitchFamily="34" charset="0"/>
              </a:rPr>
              <a:t>EudraCT: </a:t>
            </a:r>
            <a:r>
              <a:rPr lang="en-GB" dirty="0">
                <a:solidFill>
                  <a:schemeClr val="accent2"/>
                </a:solidFill>
                <a:latin typeface="Calibri Light" panose="020F0302020204030204" pitchFamily="34" charset="0"/>
              </a:rPr>
              <a:t>2021-006886-39	</a:t>
            </a:r>
            <a:endParaRPr lang="en-GB" dirty="0" smtClean="0">
              <a:solidFill>
                <a:schemeClr val="accent2"/>
              </a:solidFill>
              <a:latin typeface="Calibri Light" panose="020F0302020204030204" pitchFamily="34" charset="0"/>
            </a:endParaRPr>
          </a:p>
          <a:p>
            <a:pPr eaLnBrk="1" fontAlgn="auto" hangingPunct="1">
              <a:spcAft>
                <a:spcPts val="0"/>
              </a:spcAft>
              <a:defRPr/>
            </a:pPr>
            <a:r>
              <a:rPr lang="en-GB" b="1" dirty="0" smtClean="0">
                <a:solidFill>
                  <a:schemeClr val="accent2"/>
                </a:solidFill>
                <a:latin typeface="Calibri Light" panose="020F0302020204030204" pitchFamily="34" charset="0"/>
              </a:rPr>
              <a:t>Chief Investigator: </a:t>
            </a:r>
            <a:r>
              <a:rPr lang="en-GB" smtClean="0">
                <a:solidFill>
                  <a:schemeClr val="accent2"/>
                </a:solidFill>
                <a:latin typeface="Calibri Light" panose="020F0302020204030204" pitchFamily="34" charset="0"/>
              </a:rPr>
              <a:t>Dr </a:t>
            </a:r>
            <a:r>
              <a:rPr lang="en-GB" smtClean="0">
                <a:solidFill>
                  <a:schemeClr val="accent2"/>
                </a:solidFill>
                <a:latin typeface="Calibri Light" panose="020F0302020204030204" pitchFamily="34" charset="0"/>
              </a:rPr>
              <a:t>Alasdair </a:t>
            </a:r>
            <a:r>
              <a:rPr lang="en-GB" dirty="0" smtClean="0">
                <a:solidFill>
                  <a:schemeClr val="accent2"/>
                </a:solidFill>
                <a:latin typeface="Calibri Light" panose="020F0302020204030204" pitchFamily="34" charset="0"/>
              </a:rPr>
              <a:t>Corfield		</a:t>
            </a:r>
            <a:r>
              <a:rPr lang="en-GB" b="1" dirty="0" smtClean="0">
                <a:solidFill>
                  <a:schemeClr val="accent2"/>
                </a:solidFill>
                <a:latin typeface="Calibri Light" panose="020F0302020204030204" pitchFamily="34" charset="0"/>
              </a:rPr>
              <a:t>Sponsor</a:t>
            </a:r>
            <a:r>
              <a:rPr lang="en-GB" b="1" dirty="0">
                <a:solidFill>
                  <a:schemeClr val="accent2"/>
                </a:solidFill>
                <a:latin typeface="Calibri Light" panose="020F0302020204030204" pitchFamily="34" charset="0"/>
              </a:rPr>
              <a:t>: </a:t>
            </a:r>
            <a:r>
              <a:rPr lang="en-GB" dirty="0">
                <a:solidFill>
                  <a:schemeClr val="accent2"/>
                </a:solidFill>
                <a:latin typeface="Calibri Light" panose="020F0302020204030204" pitchFamily="34" charset="0"/>
              </a:rPr>
              <a:t>NHS Greater Glasgow &amp; Clyde</a:t>
            </a:r>
            <a:r>
              <a:rPr lang="en-GB" b="1" dirty="0">
                <a:solidFill>
                  <a:schemeClr val="accent2"/>
                </a:solidFill>
                <a:latin typeface="Calibri Light" panose="020F0302020204030204" pitchFamily="34" charset="0"/>
              </a:rPr>
              <a:t> </a:t>
            </a:r>
            <a:endParaRPr lang="en-GB" dirty="0">
              <a:solidFill>
                <a:schemeClr val="accent2"/>
              </a:solidFill>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88925" y="341313"/>
            <a:ext cx="8964613" cy="1143000"/>
          </a:xfrm>
        </p:spPr>
        <p:txBody>
          <a:bodyPr/>
          <a:lstStyle/>
          <a:p>
            <a:pPr eaLnBrk="1" hangingPunct="1"/>
            <a:r>
              <a:rPr lang="en-GB" altLang="en-US" b="1" smtClean="0"/>
              <a:t>GCP Regulations</a:t>
            </a:r>
          </a:p>
        </p:txBody>
      </p:sp>
      <p:sp>
        <p:nvSpPr>
          <p:cNvPr id="25603" name="Rectangle 3"/>
          <p:cNvSpPr>
            <a:spLocks noGrp="1" noChangeArrowheads="1"/>
          </p:cNvSpPr>
          <p:nvPr>
            <p:ph idx="1"/>
          </p:nvPr>
        </p:nvSpPr>
        <p:spPr>
          <a:xfrm>
            <a:off x="703263" y="1484313"/>
            <a:ext cx="8135937" cy="4687887"/>
          </a:xfrm>
        </p:spPr>
        <p:txBody>
          <a:bodyPr/>
          <a:lstStyle/>
          <a:p>
            <a:pPr marL="0" indent="0" eaLnBrk="1" hangingPunct="1">
              <a:lnSpc>
                <a:spcPct val="80000"/>
              </a:lnSpc>
              <a:buFont typeface="Wingdings 3" panose="05040102010807070707" pitchFamily="18" charset="2"/>
              <a:buNone/>
            </a:pPr>
            <a:r>
              <a:rPr altLang="en-US" sz="2400">
                <a:solidFill>
                  <a:srgbClr val="003399"/>
                </a:solidFill>
                <a:latin typeface="Calibri" panose="020F0502020204030204" pitchFamily="34" charset="0"/>
                <a:cs typeface="Calibri" panose="020F0502020204030204" pitchFamily="34" charset="0"/>
              </a:rPr>
              <a:t> </a:t>
            </a:r>
            <a:r>
              <a:rPr altLang="en-US"/>
              <a:t>“No person shall - </a:t>
            </a:r>
            <a:br>
              <a:rPr altLang="en-US"/>
            </a:br>
            <a:endParaRPr altLang="en-US"/>
          </a:p>
          <a:p>
            <a:pPr marL="0" indent="0" eaLnBrk="1" hangingPunct="1">
              <a:lnSpc>
                <a:spcPct val="80000"/>
              </a:lnSpc>
              <a:buFont typeface="Wingdings 3" panose="05040102010807070707" pitchFamily="18" charset="2"/>
              <a:buNone/>
            </a:pPr>
            <a:r>
              <a:rPr altLang="en-US"/>
              <a:t>(a) conduct a clinical trial; or</a:t>
            </a:r>
            <a:br>
              <a:rPr altLang="en-US"/>
            </a:br>
            <a:r>
              <a:rPr altLang="en-US"/>
              <a:t/>
            </a:r>
            <a:br>
              <a:rPr altLang="en-US"/>
            </a:br>
            <a:r>
              <a:rPr altLang="en-US"/>
              <a:t>(b) perform the functions of the sponsor of a clinical trial…,</a:t>
            </a:r>
            <a:br>
              <a:rPr altLang="en-US"/>
            </a:br>
            <a:endParaRPr altLang="en-US"/>
          </a:p>
          <a:p>
            <a:pPr marL="0" indent="0" eaLnBrk="1" hangingPunct="1">
              <a:lnSpc>
                <a:spcPct val="80000"/>
              </a:lnSpc>
              <a:buFont typeface="Wingdings 3" panose="05040102010807070707" pitchFamily="18" charset="2"/>
              <a:buNone/>
            </a:pPr>
            <a:r>
              <a:rPr altLang="en-US"/>
              <a:t>otherwise than in accordance with the conditions and principles of good clinical practice”</a:t>
            </a:r>
          </a:p>
          <a:p>
            <a:pPr marL="0" indent="0" eaLnBrk="1" hangingPunct="1">
              <a:lnSpc>
                <a:spcPct val="80000"/>
              </a:lnSpc>
              <a:buFont typeface="Wingdings 3" panose="05040102010807070707" pitchFamily="18" charset="2"/>
              <a:buNone/>
            </a:pPr>
            <a:endParaRPr altLang="en-US"/>
          </a:p>
          <a:p>
            <a:pPr marL="0" indent="0" eaLnBrk="1" hangingPunct="1">
              <a:lnSpc>
                <a:spcPct val="80000"/>
              </a:lnSpc>
              <a:buFont typeface="Wingdings 3" panose="05040102010807070707" pitchFamily="18" charset="2"/>
              <a:buNone/>
            </a:pPr>
            <a:r>
              <a:rPr lang="en-GB" altLang="en-US" i="1"/>
              <a:t>Medicines for Human Use (Clinical Trials) Regulations 2004</a:t>
            </a:r>
          </a:p>
        </p:txBody>
      </p:sp>
      <p:sp>
        <p:nvSpPr>
          <p:cNvPr id="3" name="Slide Number Placeholder 2"/>
          <p:cNvSpPr>
            <a:spLocks noGrp="1"/>
          </p:cNvSpPr>
          <p:nvPr>
            <p:ph type="sldNum" sz="quarter" idx="11"/>
          </p:nvPr>
        </p:nvSpPr>
        <p:spPr/>
        <p:txBody>
          <a:bodyPr/>
          <a:lstStyle/>
          <a:p>
            <a:pPr>
              <a:defRPr/>
            </a:pPr>
            <a:fld id="{3CBA3F89-9C9D-468B-AFEB-FB98D68AACBE}" type="slidenum">
              <a:rPr lang="en-US" smtClean="0"/>
              <a:pPr>
                <a:defRPr/>
              </a:pPr>
              <a:t>10</a:t>
            </a:fld>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09588" y="374650"/>
            <a:ext cx="7772400" cy="1143000"/>
          </a:xfrm>
        </p:spPr>
        <p:txBody>
          <a:bodyPr/>
          <a:lstStyle/>
          <a:p>
            <a:pPr eaLnBrk="1" hangingPunct="1"/>
            <a:r>
              <a:rPr lang="en-GB" altLang="en-US" b="1" smtClean="0"/>
              <a:t>Requirements</a:t>
            </a:r>
            <a:r>
              <a:rPr lang="en-GB" altLang="en-US" smtClean="0">
                <a:solidFill>
                  <a:srgbClr val="003399"/>
                </a:solidFill>
              </a:rPr>
              <a:t> </a:t>
            </a:r>
            <a:r>
              <a:rPr lang="en-GB" altLang="en-US" b="1" smtClean="0"/>
              <a:t>of GCP</a:t>
            </a:r>
          </a:p>
        </p:txBody>
      </p:sp>
      <p:sp>
        <p:nvSpPr>
          <p:cNvPr id="27651" name="Rectangle 3"/>
          <p:cNvSpPr>
            <a:spLocks noGrp="1" noChangeArrowheads="1"/>
          </p:cNvSpPr>
          <p:nvPr>
            <p:ph idx="1"/>
          </p:nvPr>
        </p:nvSpPr>
        <p:spPr>
          <a:xfrm>
            <a:off x="762000" y="2133600"/>
            <a:ext cx="5334000" cy="2663825"/>
          </a:xfrm>
        </p:spPr>
        <p:txBody>
          <a:bodyPr/>
          <a:lstStyle/>
          <a:p>
            <a:pPr eaLnBrk="1" hangingPunct="1">
              <a:spcBef>
                <a:spcPct val="0"/>
              </a:spcBef>
              <a:spcAft>
                <a:spcPct val="70000"/>
              </a:spcAft>
            </a:pPr>
            <a:r>
              <a:rPr lang="en-GB" altLang="en-US"/>
              <a:t>Rights and safety of patient come first</a:t>
            </a:r>
          </a:p>
          <a:p>
            <a:pPr eaLnBrk="1" hangingPunct="1">
              <a:spcBef>
                <a:spcPct val="0"/>
              </a:spcBef>
              <a:spcAft>
                <a:spcPct val="70000"/>
              </a:spcAft>
            </a:pPr>
            <a:r>
              <a:rPr lang="en-GB" altLang="en-US"/>
              <a:t>All people involved need to be trained.</a:t>
            </a:r>
          </a:p>
          <a:p>
            <a:pPr eaLnBrk="1" hangingPunct="1">
              <a:spcBef>
                <a:spcPct val="0"/>
              </a:spcBef>
              <a:spcAft>
                <a:spcPct val="70000"/>
              </a:spcAft>
              <a:buFontTx/>
              <a:buNone/>
            </a:pPr>
            <a:endParaRPr lang="en-GB" altLang="en-US">
              <a:solidFill>
                <a:srgbClr val="003399"/>
              </a:solidFill>
              <a:latin typeface="Calibri" panose="020F0502020204030204" pitchFamily="34" charset="0"/>
              <a:cs typeface="Calibri" panose="020F0502020204030204" pitchFamily="34" charset="0"/>
            </a:endParaRPr>
          </a:p>
        </p:txBody>
      </p:sp>
      <p:pic>
        <p:nvPicPr>
          <p:cNvPr id="27652" name="Picture 10" descr="patient-with-doctor-discussing-progn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2133600"/>
            <a:ext cx="39592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3CBA3F89-9C9D-468B-AFEB-FB98D68AACBE}" type="slidenum">
              <a:rPr lang="en-US" smtClean="0"/>
              <a:pPr>
                <a:defRPr/>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47700" y="1231900"/>
            <a:ext cx="7634288" cy="4525963"/>
          </a:xfrm>
        </p:spPr>
        <p:txBody>
          <a:bodyPr/>
          <a:lstStyle/>
          <a:p>
            <a:pPr marL="355600" indent="-355600" eaLnBrk="1" hangingPunct="1">
              <a:spcBef>
                <a:spcPct val="0"/>
              </a:spcBef>
              <a:defRPr/>
            </a:pPr>
            <a:r>
              <a:rPr lang="en-GB" altLang="en-US"/>
              <a:t>Approvals are required before the research can start</a:t>
            </a:r>
          </a:p>
          <a:p>
            <a:pPr marL="820738" lvl="1" eaLnBrk="1" hangingPunct="1">
              <a:spcBef>
                <a:spcPct val="0"/>
              </a:spcBef>
              <a:defRPr/>
            </a:pPr>
            <a:r>
              <a:rPr lang="en-GB" altLang="en-US" sz="2200" dirty="0"/>
              <a:t>Ethics</a:t>
            </a:r>
          </a:p>
          <a:p>
            <a:pPr marL="820738" lvl="1" eaLnBrk="1" hangingPunct="1">
              <a:spcBef>
                <a:spcPct val="0"/>
              </a:spcBef>
              <a:defRPr/>
            </a:pPr>
            <a:r>
              <a:rPr lang="en-GB" altLang="en-US" sz="2200" dirty="0" smtClean="0"/>
              <a:t>MHRA</a:t>
            </a:r>
          </a:p>
          <a:p>
            <a:pPr marL="820738" lvl="1" eaLnBrk="1" hangingPunct="1">
              <a:spcBef>
                <a:spcPct val="0"/>
              </a:spcBef>
              <a:defRPr/>
            </a:pPr>
            <a:endParaRPr lang="en-GB" altLang="en-US" sz="2200" dirty="0" smtClean="0"/>
          </a:p>
          <a:p>
            <a:pPr marL="820738" lvl="1" eaLnBrk="1" hangingPunct="1">
              <a:spcBef>
                <a:spcPct val="0"/>
              </a:spcBef>
              <a:defRPr/>
            </a:pPr>
            <a:r>
              <a:rPr lang="en-GB" altLang="en-US" sz="2200" dirty="0" smtClean="0"/>
              <a:t>Local Research &amp; Innovation</a:t>
            </a:r>
          </a:p>
          <a:p>
            <a:pPr marL="534988" lvl="1" indent="0" eaLnBrk="1" hangingPunct="1">
              <a:spcBef>
                <a:spcPct val="0"/>
              </a:spcBef>
              <a:buFont typeface="Wingdings 3" panose="05040102010807070707" pitchFamily="18" charset="2"/>
              <a:buNone/>
              <a:defRPr/>
            </a:pPr>
            <a:endParaRPr lang="en-GB" altLang="en-US" sz="2200" dirty="0"/>
          </a:p>
          <a:p>
            <a:pPr marL="355600" indent="-355600" eaLnBrk="1" hangingPunct="1">
              <a:spcBef>
                <a:spcPct val="0"/>
              </a:spcBef>
              <a:defRPr/>
            </a:pPr>
            <a:r>
              <a:rPr lang="en-GB" altLang="en-US"/>
              <a:t>Safeguard patient confidentiality</a:t>
            </a:r>
          </a:p>
          <a:p>
            <a:pPr marL="820738" lvl="1" eaLnBrk="1" hangingPunct="1">
              <a:defRPr/>
            </a:pPr>
            <a:r>
              <a:rPr lang="en-GB" altLang="en-US" sz="2200" dirty="0" smtClean="0"/>
              <a:t>Use the EVIS study participant number on study documentation</a:t>
            </a:r>
            <a:endParaRPr lang="en-GB" altLang="en-US" sz="2200" dirty="0"/>
          </a:p>
          <a:p>
            <a:pPr marL="355600" indent="-355600" eaLnBrk="1" hangingPunct="1">
              <a:defRPr/>
            </a:pPr>
            <a:endParaRPr lang="en-GB" altLang="en-US" sz="2400">
              <a:solidFill>
                <a:srgbClr val="003399"/>
              </a:solidFill>
              <a:latin typeface="Calibri" panose="020F0502020204030204" pitchFamily="34" charset="0"/>
              <a:cs typeface="Calibri" panose="020F0502020204030204" pitchFamily="34" charset="0"/>
            </a:endParaRPr>
          </a:p>
        </p:txBody>
      </p:sp>
      <p:pic>
        <p:nvPicPr>
          <p:cNvPr id="29699" name="Picture 7" descr="ConfidentialFolder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950" y="4391025"/>
            <a:ext cx="314007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txBox="1">
            <a:spLocks noChangeArrowheads="1"/>
          </p:cNvSpPr>
          <p:nvPr/>
        </p:nvSpPr>
        <p:spPr bwMode="auto">
          <a:xfrm>
            <a:off x="509588" y="3746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3600" b="1">
                <a:solidFill>
                  <a:srgbClr val="0070C0"/>
                </a:solidFill>
                <a:latin typeface="Calibri" panose="020F0502020204030204" pitchFamily="34" charset="0"/>
                <a:cs typeface="Calibri" panose="020F0502020204030204" pitchFamily="34" charset="0"/>
              </a:rPr>
              <a:t>Requirements</a:t>
            </a:r>
            <a:r>
              <a:rPr lang="en-GB" altLang="en-US" sz="3600">
                <a:solidFill>
                  <a:srgbClr val="003399"/>
                </a:solidFill>
                <a:latin typeface="Calibri" panose="020F0502020204030204" pitchFamily="34" charset="0"/>
                <a:cs typeface="Calibri" panose="020F0502020204030204" pitchFamily="34" charset="0"/>
              </a:rPr>
              <a:t> </a:t>
            </a:r>
            <a:r>
              <a:rPr lang="en-GB" altLang="en-US" sz="3600" b="1">
                <a:solidFill>
                  <a:srgbClr val="0070C0"/>
                </a:solidFill>
                <a:latin typeface="Calibri" panose="020F0502020204030204" pitchFamily="34" charset="0"/>
                <a:cs typeface="Calibri" panose="020F0502020204030204" pitchFamily="34" charset="0"/>
              </a:rPr>
              <a:t>of GCP</a:t>
            </a:r>
          </a:p>
        </p:txBody>
      </p:sp>
      <p:sp>
        <p:nvSpPr>
          <p:cNvPr id="3" name="Right Brace 2"/>
          <p:cNvSpPr/>
          <p:nvPr/>
        </p:nvSpPr>
        <p:spPr>
          <a:xfrm>
            <a:off x="2405063" y="1654175"/>
            <a:ext cx="152400" cy="642938"/>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4" name="TextBox 3"/>
          <p:cNvSpPr txBox="1"/>
          <p:nvPr/>
        </p:nvSpPr>
        <p:spPr>
          <a:xfrm>
            <a:off x="2695575" y="1790700"/>
            <a:ext cx="6230938" cy="369888"/>
          </a:xfrm>
          <a:prstGeom prst="rect">
            <a:avLst/>
          </a:prstGeom>
          <a:noFill/>
        </p:spPr>
        <p:txBody>
          <a:bodyPr>
            <a:spAutoFit/>
          </a:bodyPr>
          <a:lstStyle/>
          <a:p>
            <a:pPr>
              <a:defRPr/>
            </a:pPr>
            <a:r>
              <a:rPr lang="en-GB" dirty="0">
                <a:solidFill>
                  <a:schemeClr val="tx1">
                    <a:lumMod val="65000"/>
                    <a:lumOff val="35000"/>
                  </a:schemeClr>
                </a:solidFill>
              </a:rPr>
              <a:t>These approvals were obtained for the EVIS study in 2022</a:t>
            </a:r>
          </a:p>
        </p:txBody>
      </p:sp>
      <p:sp>
        <p:nvSpPr>
          <p:cNvPr id="5" name="Slide Number Placeholder 4"/>
          <p:cNvSpPr>
            <a:spLocks noGrp="1"/>
          </p:cNvSpPr>
          <p:nvPr>
            <p:ph type="sldNum" sz="quarter" idx="11"/>
          </p:nvPr>
        </p:nvSpPr>
        <p:spPr/>
        <p:txBody>
          <a:bodyPr/>
          <a:lstStyle/>
          <a:p>
            <a:pPr>
              <a:defRPr/>
            </a:pPr>
            <a:fld id="{3CBA3F89-9C9D-468B-AFEB-FB98D68AACBE}"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img-trial-managemen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9588" y="1289050"/>
            <a:ext cx="3048000" cy="3452813"/>
          </a:xfrm>
          <a:noFill/>
        </p:spPr>
      </p:pic>
      <p:sp>
        <p:nvSpPr>
          <p:cNvPr id="26627" name="Rectangle 5"/>
          <p:cNvSpPr>
            <a:spLocks noGrp="1" noChangeArrowheads="1"/>
          </p:cNvSpPr>
          <p:nvPr>
            <p:ph sz="half" idx="2"/>
          </p:nvPr>
        </p:nvSpPr>
        <p:spPr>
          <a:xfrm>
            <a:off x="3868738" y="1289050"/>
            <a:ext cx="6951662" cy="4319588"/>
          </a:xfrm>
        </p:spPr>
        <p:txBody>
          <a:bodyPr/>
          <a:lstStyle/>
          <a:p>
            <a:pPr marL="355600" indent="-355600" eaLnBrk="1" hangingPunct="1">
              <a:spcBef>
                <a:spcPct val="0"/>
              </a:spcBef>
              <a:defRPr/>
            </a:pPr>
            <a:r>
              <a:rPr lang="en-GB" altLang="en-US" sz="2200" dirty="0"/>
              <a:t>Must comply with trial procedures:</a:t>
            </a:r>
          </a:p>
          <a:p>
            <a:pPr marL="820738" lvl="1" eaLnBrk="1" hangingPunct="1">
              <a:spcBef>
                <a:spcPct val="0"/>
              </a:spcBef>
              <a:defRPr/>
            </a:pPr>
            <a:r>
              <a:rPr lang="en-GB" altLang="en-US" sz="2200" dirty="0" smtClean="0"/>
              <a:t>The EVIS protocol provides information on why </a:t>
            </a:r>
            <a:r>
              <a:rPr lang="en-GB" altLang="en-US" sz="2200" dirty="0"/>
              <a:t>the </a:t>
            </a:r>
            <a:r>
              <a:rPr lang="en-GB" altLang="en-US" sz="2200" dirty="0" smtClean="0"/>
              <a:t>research </a:t>
            </a:r>
            <a:r>
              <a:rPr lang="en-GB" altLang="en-US" sz="2200" dirty="0"/>
              <a:t>is being carried out and how to run the </a:t>
            </a:r>
            <a:r>
              <a:rPr lang="en-GB" altLang="en-US" sz="2200" dirty="0" smtClean="0"/>
              <a:t>study</a:t>
            </a:r>
          </a:p>
          <a:p>
            <a:pPr marL="820738" lvl="1" eaLnBrk="1" hangingPunct="1">
              <a:spcBef>
                <a:spcPct val="0"/>
              </a:spcBef>
              <a:defRPr/>
            </a:pPr>
            <a:endParaRPr lang="en-GB" altLang="en-US" sz="2200" dirty="0" smtClean="0"/>
          </a:p>
          <a:p>
            <a:pPr marL="820738" lvl="1" eaLnBrk="1" hangingPunct="1">
              <a:spcBef>
                <a:spcPct val="0"/>
              </a:spcBef>
              <a:defRPr/>
            </a:pPr>
            <a:r>
              <a:rPr lang="en-GB" altLang="en-US" sz="2200" dirty="0" smtClean="0"/>
              <a:t>There are resources to help you perform the tasks you may be asked to perform as part of the EVIS study. Ask your local EVIS research team</a:t>
            </a:r>
          </a:p>
          <a:p>
            <a:pPr marL="820738" lvl="1" eaLnBrk="1" hangingPunct="1">
              <a:spcBef>
                <a:spcPct val="0"/>
              </a:spcBef>
              <a:defRPr/>
            </a:pPr>
            <a:endParaRPr lang="en-GB" altLang="en-US" sz="2200" dirty="0"/>
          </a:p>
          <a:p>
            <a:pPr marL="820738" lvl="1" eaLnBrk="1" hangingPunct="1">
              <a:spcBef>
                <a:spcPct val="0"/>
              </a:spcBef>
              <a:defRPr/>
            </a:pPr>
            <a:r>
              <a:rPr lang="en-GB" altLang="en-US" sz="2200" b="1" dirty="0" smtClean="0"/>
              <a:t>Important: </a:t>
            </a:r>
            <a:r>
              <a:rPr lang="en-GB" altLang="en-US" sz="2200" dirty="0" smtClean="0"/>
              <a:t>Protocol </a:t>
            </a:r>
            <a:r>
              <a:rPr lang="en-GB" altLang="en-US" sz="2200" dirty="0"/>
              <a:t>deviations need to be </a:t>
            </a:r>
            <a:r>
              <a:rPr lang="en-GB" altLang="en-US" sz="2200" dirty="0" smtClean="0"/>
              <a:t>reported to the local EVIS research team</a:t>
            </a:r>
            <a:endParaRPr lang="en-GB" altLang="en-US" sz="2200" dirty="0"/>
          </a:p>
          <a:p>
            <a:pPr marL="534988" lvl="1" indent="0" eaLnBrk="1" hangingPunct="1">
              <a:spcBef>
                <a:spcPct val="0"/>
              </a:spcBef>
              <a:buFont typeface="Wingdings 3" panose="05040102010807070707" pitchFamily="18" charset="2"/>
              <a:buNone/>
              <a:defRPr/>
            </a:pPr>
            <a:endParaRPr lang="en-GB" altLang="en-US" sz="2200" dirty="0"/>
          </a:p>
          <a:p>
            <a:pPr marL="355600" indent="-355600" eaLnBrk="1" hangingPunct="1">
              <a:spcBef>
                <a:spcPct val="0"/>
              </a:spcBef>
              <a:defRPr/>
            </a:pPr>
            <a:endParaRPr lang="en-GB" altLang="en-US" sz="2200" dirty="0"/>
          </a:p>
        </p:txBody>
      </p:sp>
      <p:sp>
        <p:nvSpPr>
          <p:cNvPr id="31748" name="Rectangle 2"/>
          <p:cNvSpPr txBox="1">
            <a:spLocks noChangeArrowheads="1"/>
          </p:cNvSpPr>
          <p:nvPr/>
        </p:nvSpPr>
        <p:spPr bwMode="auto">
          <a:xfrm>
            <a:off x="509588" y="3746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3600" b="1">
                <a:solidFill>
                  <a:srgbClr val="0070C0"/>
                </a:solidFill>
                <a:latin typeface="Calibri" panose="020F0502020204030204" pitchFamily="34" charset="0"/>
                <a:cs typeface="Calibri" panose="020F0502020204030204" pitchFamily="34" charset="0"/>
              </a:rPr>
              <a:t>Requirements</a:t>
            </a:r>
            <a:r>
              <a:rPr lang="en-GB" altLang="en-US" sz="3600">
                <a:solidFill>
                  <a:srgbClr val="003399"/>
                </a:solidFill>
                <a:latin typeface="Calibri" panose="020F0502020204030204" pitchFamily="34" charset="0"/>
                <a:cs typeface="Calibri" panose="020F0502020204030204" pitchFamily="34" charset="0"/>
              </a:rPr>
              <a:t> </a:t>
            </a:r>
            <a:r>
              <a:rPr lang="en-GB" altLang="en-US" sz="3600" b="1">
                <a:solidFill>
                  <a:srgbClr val="0070C0"/>
                </a:solidFill>
                <a:latin typeface="Calibri" panose="020F0502020204030204" pitchFamily="34" charset="0"/>
                <a:cs typeface="Calibri" panose="020F0502020204030204" pitchFamily="34" charset="0"/>
              </a:rPr>
              <a:t>of GCP</a:t>
            </a:r>
          </a:p>
        </p:txBody>
      </p:sp>
      <p:sp>
        <p:nvSpPr>
          <p:cNvPr id="4" name="Slide Number Placeholder 3"/>
          <p:cNvSpPr>
            <a:spLocks noGrp="1"/>
          </p:cNvSpPr>
          <p:nvPr>
            <p:ph type="sldNum" sz="quarter" idx="12"/>
          </p:nvPr>
        </p:nvSpPr>
        <p:spPr>
          <a:xfrm>
            <a:off x="10984820" y="6042479"/>
            <a:ext cx="684212" cy="365125"/>
          </a:xfrm>
        </p:spPr>
        <p:txBody>
          <a:bodyPr/>
          <a:lstStyle/>
          <a:p>
            <a:pPr>
              <a:defRPr/>
            </a:pPr>
            <a:fld id="{BDAAB7BB-5526-45F2-86AC-112A1614A7D3}" type="slidenum">
              <a:rPr lang="en-US" sz="1200" smtClean="0"/>
              <a:pPr>
                <a:defRPr/>
              </a:pPr>
              <a:t>13</a:t>
            </a:fld>
            <a:endParaRPr lang="en-US" sz="1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0" y="1744663"/>
            <a:ext cx="6651625" cy="3673475"/>
          </a:xfrm>
        </p:spPr>
        <p:txBody>
          <a:bodyPr/>
          <a:lstStyle/>
          <a:p>
            <a:pPr marL="820738" lvl="1" eaLnBrk="1" hangingPunct="1">
              <a:lnSpc>
                <a:spcPct val="80000"/>
              </a:lnSpc>
              <a:spcBef>
                <a:spcPct val="0"/>
              </a:spcBef>
              <a:defRPr/>
            </a:pPr>
            <a:r>
              <a:rPr lang="en-GB" altLang="en-US" sz="2200" dirty="0"/>
              <a:t>Clinical information must be recorded and stored correctly</a:t>
            </a:r>
            <a:r>
              <a:rPr lang="en-GB" altLang="en-US" sz="2200" dirty="0" smtClean="0"/>
              <a:t>:</a:t>
            </a:r>
          </a:p>
          <a:p>
            <a:pPr marL="820738" lvl="1" eaLnBrk="1" hangingPunct="1">
              <a:lnSpc>
                <a:spcPct val="80000"/>
              </a:lnSpc>
              <a:spcBef>
                <a:spcPct val="0"/>
              </a:spcBef>
              <a:defRPr/>
            </a:pPr>
            <a:endParaRPr lang="en-GB" altLang="en-US" sz="2200" dirty="0"/>
          </a:p>
          <a:p>
            <a:pPr marL="820738" lvl="1" eaLnBrk="1" hangingPunct="1">
              <a:lnSpc>
                <a:spcPct val="80000"/>
              </a:lnSpc>
              <a:spcBef>
                <a:spcPct val="0"/>
              </a:spcBef>
              <a:defRPr/>
            </a:pPr>
            <a:r>
              <a:rPr lang="en-GB" altLang="en-US" sz="2200" dirty="0"/>
              <a:t>Accurate documentation is crucial in clinical </a:t>
            </a:r>
            <a:r>
              <a:rPr lang="en-GB" altLang="en-US" sz="2200" dirty="0" smtClean="0"/>
              <a:t>trial</a:t>
            </a:r>
            <a:endParaRPr lang="en-GB" altLang="en-US" sz="2200" dirty="0"/>
          </a:p>
          <a:p>
            <a:pPr marL="820738" lvl="1" eaLnBrk="1" hangingPunct="1">
              <a:lnSpc>
                <a:spcPct val="80000"/>
              </a:lnSpc>
              <a:spcBef>
                <a:spcPct val="0"/>
              </a:spcBef>
              <a:defRPr/>
            </a:pPr>
            <a:endParaRPr lang="en-GB" altLang="en-US" sz="2200" dirty="0"/>
          </a:p>
          <a:p>
            <a:pPr marL="820738" lvl="1" eaLnBrk="1" hangingPunct="1">
              <a:lnSpc>
                <a:spcPct val="80000"/>
              </a:lnSpc>
              <a:spcBef>
                <a:spcPct val="0"/>
              </a:spcBef>
              <a:defRPr/>
            </a:pPr>
            <a:r>
              <a:rPr lang="en-GB" altLang="en-US" sz="2200" dirty="0" smtClean="0"/>
              <a:t>Data collected as part of EVIS study is likely to influence future management of patients with Sepsis</a:t>
            </a:r>
          </a:p>
          <a:p>
            <a:pPr marL="820738" lvl="1" eaLnBrk="1" hangingPunct="1">
              <a:lnSpc>
                <a:spcPct val="80000"/>
              </a:lnSpc>
              <a:spcBef>
                <a:spcPct val="0"/>
              </a:spcBef>
              <a:defRPr/>
            </a:pPr>
            <a:endParaRPr lang="en-GB" altLang="en-US" sz="2200" dirty="0"/>
          </a:p>
          <a:p>
            <a:pPr marL="820738" lvl="1" eaLnBrk="1" hangingPunct="1">
              <a:lnSpc>
                <a:spcPct val="80000"/>
              </a:lnSpc>
              <a:spcBef>
                <a:spcPct val="0"/>
              </a:spcBef>
              <a:defRPr/>
            </a:pPr>
            <a:r>
              <a:rPr lang="en-GB" altLang="en-US" sz="2200" dirty="0" smtClean="0"/>
              <a:t>Good data collection ensures </a:t>
            </a:r>
            <a:r>
              <a:rPr lang="en-GB" altLang="en-US" sz="2200" dirty="0"/>
              <a:t>research is valid and reliable</a:t>
            </a:r>
          </a:p>
          <a:p>
            <a:pPr marL="820738" lvl="1" eaLnBrk="1" hangingPunct="1">
              <a:lnSpc>
                <a:spcPct val="80000"/>
              </a:lnSpc>
              <a:spcBef>
                <a:spcPct val="0"/>
              </a:spcBef>
              <a:defRPr/>
            </a:pPr>
            <a:endParaRPr lang="en-GB" altLang="en-US" sz="2200" dirty="0"/>
          </a:p>
          <a:p>
            <a:pPr lvl="1" eaLnBrk="1" hangingPunct="1">
              <a:lnSpc>
                <a:spcPct val="80000"/>
              </a:lnSpc>
              <a:buFontTx/>
              <a:buNone/>
              <a:defRPr/>
            </a:pPr>
            <a:endParaRPr lang="en-GB" altLang="en-US" sz="2400" dirty="0">
              <a:solidFill>
                <a:srgbClr val="003399"/>
              </a:solidFill>
              <a:latin typeface="Calibri" panose="020F0502020204030204" pitchFamily="34" charset="0"/>
              <a:cs typeface="Calibri" panose="020F0502020204030204" pitchFamily="34" charset="0"/>
            </a:endParaRPr>
          </a:p>
        </p:txBody>
      </p:sp>
      <p:pic>
        <p:nvPicPr>
          <p:cNvPr id="33795" name="Picture 11" descr="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1628775"/>
            <a:ext cx="3578225" cy="3789363"/>
          </a:xfrm>
          <a:prstGeom prst="rect">
            <a:avLst/>
          </a:prstGeom>
          <a:solidFill>
            <a:schemeClr val="bg1"/>
          </a:solidFill>
          <a:ln w="9525">
            <a:solidFill>
              <a:schemeClr val="bg1"/>
            </a:solidFill>
            <a:miter lim="800000"/>
            <a:headEnd/>
            <a:tailEnd/>
          </a:ln>
        </p:spPr>
      </p:pic>
      <p:sp>
        <p:nvSpPr>
          <p:cNvPr id="33796" name="Rectangle 2"/>
          <p:cNvSpPr txBox="1">
            <a:spLocks noChangeArrowheads="1"/>
          </p:cNvSpPr>
          <p:nvPr/>
        </p:nvSpPr>
        <p:spPr bwMode="auto">
          <a:xfrm>
            <a:off x="509588" y="3746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3600" b="1">
                <a:solidFill>
                  <a:srgbClr val="0070C0"/>
                </a:solidFill>
                <a:latin typeface="Calibri" panose="020F0502020204030204" pitchFamily="34" charset="0"/>
                <a:cs typeface="Calibri" panose="020F0502020204030204" pitchFamily="34" charset="0"/>
              </a:rPr>
              <a:t>Requirements</a:t>
            </a:r>
            <a:r>
              <a:rPr lang="en-GB" altLang="en-US" sz="3600">
                <a:solidFill>
                  <a:srgbClr val="003399"/>
                </a:solidFill>
                <a:latin typeface="Calibri" panose="020F0502020204030204" pitchFamily="34" charset="0"/>
                <a:cs typeface="Calibri" panose="020F0502020204030204" pitchFamily="34" charset="0"/>
              </a:rPr>
              <a:t> </a:t>
            </a:r>
            <a:r>
              <a:rPr lang="en-GB" altLang="en-US" sz="3600" b="1">
                <a:solidFill>
                  <a:srgbClr val="0070C0"/>
                </a:solidFill>
                <a:latin typeface="Calibri" panose="020F0502020204030204" pitchFamily="34" charset="0"/>
                <a:cs typeface="Calibri" panose="020F0502020204030204" pitchFamily="34" charset="0"/>
              </a:rPr>
              <a:t>of GCP</a:t>
            </a:r>
          </a:p>
        </p:txBody>
      </p:sp>
      <p:sp>
        <p:nvSpPr>
          <p:cNvPr id="3" name="Slide Number Placeholder 2"/>
          <p:cNvSpPr>
            <a:spLocks noGrp="1"/>
          </p:cNvSpPr>
          <p:nvPr>
            <p:ph type="sldNum" sz="quarter" idx="12"/>
          </p:nvPr>
        </p:nvSpPr>
        <p:spPr>
          <a:xfrm>
            <a:off x="10984820" y="6042024"/>
            <a:ext cx="684212" cy="365125"/>
          </a:xfrm>
        </p:spPr>
        <p:txBody>
          <a:bodyPr/>
          <a:lstStyle/>
          <a:p>
            <a:pPr>
              <a:defRPr/>
            </a:pPr>
            <a:fld id="{55EA282C-45B8-42E6-B84E-22DB10EC3E3A}" type="slidenum">
              <a:rPr lang="en-US" sz="1200" smtClean="0"/>
              <a:pPr>
                <a:defRPr/>
              </a:pPr>
              <a:t>14</a:t>
            </a:fld>
            <a:endParaRPr lang="en-US" sz="1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791325" y="2625725"/>
            <a:ext cx="4038600" cy="3517900"/>
          </a:xfrm>
          <a:noFill/>
        </p:spPr>
      </p:pic>
      <p:sp>
        <p:nvSpPr>
          <p:cNvPr id="35843" name="Rectangle 7"/>
          <p:cNvSpPr>
            <a:spLocks noGrp="1" noChangeArrowheads="1"/>
          </p:cNvSpPr>
          <p:nvPr>
            <p:ph sz="half" idx="2"/>
          </p:nvPr>
        </p:nvSpPr>
        <p:spPr>
          <a:xfrm>
            <a:off x="509588" y="1557338"/>
            <a:ext cx="7772400" cy="2481262"/>
          </a:xfrm>
        </p:spPr>
        <p:txBody>
          <a:bodyPr/>
          <a:lstStyle/>
          <a:p>
            <a:pPr eaLnBrk="1" hangingPunct="1"/>
            <a:r>
              <a:rPr lang="en-GB" altLang="en-US" sz="2400" b="1" smtClean="0"/>
              <a:t>All clinical trials </a:t>
            </a:r>
            <a:r>
              <a:rPr lang="en-GB" altLang="en-US" sz="2400" b="1" u="sng" smtClean="0"/>
              <a:t>must</a:t>
            </a:r>
            <a:r>
              <a:rPr lang="en-GB" altLang="en-US" sz="2400" b="1" smtClean="0"/>
              <a:t> be conducted to the Declaration of Helsinki:</a:t>
            </a:r>
          </a:p>
          <a:p>
            <a:pPr eaLnBrk="1" hangingPunct="1"/>
            <a:endParaRPr lang="en-GB" altLang="en-US" sz="2400" b="1" smtClean="0"/>
          </a:p>
          <a:p>
            <a:pPr marL="820738" lvl="1" eaLnBrk="1" hangingPunct="1">
              <a:lnSpc>
                <a:spcPct val="80000"/>
              </a:lnSpc>
              <a:spcBef>
                <a:spcPct val="0"/>
              </a:spcBef>
            </a:pPr>
            <a:r>
              <a:rPr lang="en-GB" altLang="en-US" sz="2200" smtClean="0"/>
              <a:t>The health of my patient will be my first consideration</a:t>
            </a:r>
          </a:p>
          <a:p>
            <a:pPr marL="820738" lvl="1" eaLnBrk="1" hangingPunct="1">
              <a:lnSpc>
                <a:spcPct val="80000"/>
              </a:lnSpc>
              <a:spcBef>
                <a:spcPct val="0"/>
              </a:spcBef>
            </a:pPr>
            <a:endParaRPr lang="en-GB" altLang="en-US" sz="2200" smtClean="0"/>
          </a:p>
          <a:p>
            <a:pPr marL="820738" lvl="1" eaLnBrk="1" hangingPunct="1">
              <a:lnSpc>
                <a:spcPct val="80000"/>
              </a:lnSpc>
              <a:spcBef>
                <a:spcPct val="0"/>
              </a:spcBef>
            </a:pPr>
            <a:r>
              <a:rPr lang="en-GB" altLang="en-US" sz="2200" smtClean="0"/>
              <a:t>Subjects must be volunteers and informed participants in the research project.</a:t>
            </a:r>
          </a:p>
        </p:txBody>
      </p:sp>
      <p:sp>
        <p:nvSpPr>
          <p:cNvPr id="35844" name="Rectangle 2"/>
          <p:cNvSpPr txBox="1">
            <a:spLocks noChangeArrowheads="1"/>
          </p:cNvSpPr>
          <p:nvPr/>
        </p:nvSpPr>
        <p:spPr bwMode="auto">
          <a:xfrm>
            <a:off x="509588" y="3746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3600" b="1">
                <a:solidFill>
                  <a:srgbClr val="0070C0"/>
                </a:solidFill>
                <a:latin typeface="Calibri" panose="020F0502020204030204" pitchFamily="34" charset="0"/>
                <a:cs typeface="Calibri" panose="020F0502020204030204" pitchFamily="34" charset="0"/>
              </a:rPr>
              <a:t>Requirements</a:t>
            </a:r>
            <a:r>
              <a:rPr lang="en-GB" altLang="en-US" sz="3600">
                <a:solidFill>
                  <a:srgbClr val="003399"/>
                </a:solidFill>
                <a:latin typeface="Calibri" panose="020F0502020204030204" pitchFamily="34" charset="0"/>
                <a:cs typeface="Calibri" panose="020F0502020204030204" pitchFamily="34" charset="0"/>
              </a:rPr>
              <a:t> </a:t>
            </a:r>
            <a:r>
              <a:rPr lang="en-GB" altLang="en-US" sz="3600" b="1">
                <a:solidFill>
                  <a:srgbClr val="0070C0"/>
                </a:solidFill>
                <a:latin typeface="Calibri" panose="020F0502020204030204" pitchFamily="34" charset="0"/>
                <a:cs typeface="Calibri" panose="020F0502020204030204" pitchFamily="34" charset="0"/>
              </a:rPr>
              <a:t>of GCP</a:t>
            </a:r>
          </a:p>
        </p:txBody>
      </p:sp>
      <p:sp>
        <p:nvSpPr>
          <p:cNvPr id="3" name="Slide Number Placeholder 2"/>
          <p:cNvSpPr>
            <a:spLocks noGrp="1"/>
          </p:cNvSpPr>
          <p:nvPr>
            <p:ph type="sldNum" sz="quarter" idx="12"/>
          </p:nvPr>
        </p:nvSpPr>
        <p:spPr>
          <a:xfrm>
            <a:off x="11148106" y="6042025"/>
            <a:ext cx="684212" cy="365125"/>
          </a:xfrm>
        </p:spPr>
        <p:txBody>
          <a:bodyPr/>
          <a:lstStyle/>
          <a:p>
            <a:pPr>
              <a:defRPr/>
            </a:pPr>
            <a:fld id="{BDAAB7BB-5526-45F2-86AC-112A1614A7D3}" type="slidenum">
              <a:rPr lang="en-US" sz="1200" smtClean="0"/>
              <a:pPr>
                <a:defRPr/>
              </a:pPr>
              <a:t>15</a:t>
            </a:fld>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46088" y="307975"/>
            <a:ext cx="7994650" cy="1143000"/>
          </a:xfrm>
        </p:spPr>
        <p:txBody>
          <a:bodyPr/>
          <a:lstStyle/>
          <a:p>
            <a:pPr eaLnBrk="1" hangingPunct="1"/>
            <a:r>
              <a:rPr lang="en-GB" altLang="en-US" b="1" smtClean="0"/>
              <a:t>Principles of Consent</a:t>
            </a:r>
          </a:p>
        </p:txBody>
      </p:sp>
      <p:sp>
        <p:nvSpPr>
          <p:cNvPr id="37891" name="Rectangle 3"/>
          <p:cNvSpPr>
            <a:spLocks noGrp="1" noChangeArrowheads="1"/>
          </p:cNvSpPr>
          <p:nvPr>
            <p:ph idx="1"/>
          </p:nvPr>
        </p:nvSpPr>
        <p:spPr>
          <a:xfrm>
            <a:off x="446088" y="1628775"/>
            <a:ext cx="6438900" cy="3629025"/>
          </a:xfrm>
        </p:spPr>
        <p:txBody>
          <a:bodyPr/>
          <a:lstStyle/>
          <a:p>
            <a:pPr marL="820738" lvl="1" eaLnBrk="1" hangingPunct="1">
              <a:lnSpc>
                <a:spcPct val="80000"/>
              </a:lnSpc>
              <a:spcBef>
                <a:spcPct val="0"/>
              </a:spcBef>
            </a:pPr>
            <a:r>
              <a:rPr lang="en-GB" altLang="en-US" sz="2200" smtClean="0"/>
              <a:t>Informed consent in the foundation of patient involvement in research</a:t>
            </a:r>
          </a:p>
          <a:p>
            <a:pPr marL="820738" lvl="1" eaLnBrk="1" hangingPunct="1">
              <a:lnSpc>
                <a:spcPct val="80000"/>
              </a:lnSpc>
              <a:spcBef>
                <a:spcPct val="0"/>
              </a:spcBef>
            </a:pPr>
            <a:endParaRPr lang="en-GB" altLang="en-US" sz="2200" smtClean="0"/>
          </a:p>
          <a:p>
            <a:pPr marL="820738" lvl="1" eaLnBrk="1" hangingPunct="1">
              <a:lnSpc>
                <a:spcPct val="80000"/>
              </a:lnSpc>
              <a:spcBef>
                <a:spcPct val="0"/>
              </a:spcBef>
            </a:pPr>
            <a:r>
              <a:rPr lang="en-GB" altLang="en-US" sz="2200" smtClean="0"/>
              <a:t>Every patient must have a signed consent form </a:t>
            </a:r>
          </a:p>
          <a:p>
            <a:pPr marL="820738" lvl="1" eaLnBrk="1" hangingPunct="1">
              <a:lnSpc>
                <a:spcPct val="80000"/>
              </a:lnSpc>
              <a:spcBef>
                <a:spcPct val="0"/>
              </a:spcBef>
            </a:pPr>
            <a:endParaRPr lang="en-GB" altLang="en-US" sz="2200" smtClean="0"/>
          </a:p>
          <a:p>
            <a:pPr marL="820738" lvl="1" eaLnBrk="1" hangingPunct="1">
              <a:lnSpc>
                <a:spcPct val="80000"/>
              </a:lnSpc>
              <a:spcBef>
                <a:spcPct val="0"/>
              </a:spcBef>
            </a:pPr>
            <a:r>
              <a:rPr lang="en-GB" altLang="en-US" sz="2200" smtClean="0"/>
              <a:t>Needs to be signed before any research related procedure can take place</a:t>
            </a:r>
          </a:p>
          <a:p>
            <a:pPr marL="820738" lvl="1" eaLnBrk="1" hangingPunct="1">
              <a:lnSpc>
                <a:spcPct val="80000"/>
              </a:lnSpc>
              <a:spcBef>
                <a:spcPct val="0"/>
              </a:spcBef>
            </a:pPr>
            <a:endParaRPr lang="en-GB" altLang="en-US" sz="2200" smtClean="0"/>
          </a:p>
          <a:p>
            <a:pPr marL="820738" lvl="1" eaLnBrk="1" hangingPunct="1">
              <a:lnSpc>
                <a:spcPct val="80000"/>
              </a:lnSpc>
              <a:spcBef>
                <a:spcPct val="0"/>
              </a:spcBef>
            </a:pPr>
            <a:r>
              <a:rPr lang="en-GB" altLang="en-US" sz="2200" smtClean="0"/>
              <a:t>Consent is ongoing – the form is the foundation not entirety</a:t>
            </a:r>
          </a:p>
          <a:p>
            <a:pPr marL="820738" lvl="1" eaLnBrk="1" hangingPunct="1">
              <a:lnSpc>
                <a:spcPct val="80000"/>
              </a:lnSpc>
              <a:spcBef>
                <a:spcPct val="0"/>
              </a:spcBef>
            </a:pPr>
            <a:endParaRPr lang="en-GB" altLang="en-US" sz="2200" smtClean="0"/>
          </a:p>
          <a:p>
            <a:pPr marL="820738" lvl="1" eaLnBrk="1" hangingPunct="1">
              <a:lnSpc>
                <a:spcPct val="80000"/>
              </a:lnSpc>
              <a:spcBef>
                <a:spcPct val="0"/>
              </a:spcBef>
            </a:pPr>
            <a:endParaRPr lang="en-GB" altLang="en-US" sz="2200" smtClean="0"/>
          </a:p>
          <a:p>
            <a:pPr marL="0" indent="0" eaLnBrk="1" hangingPunct="1">
              <a:lnSpc>
                <a:spcPct val="80000"/>
              </a:lnSpc>
              <a:buFont typeface="Wingdings 3" panose="05040102010807070707" pitchFamily="18" charset="2"/>
              <a:buNone/>
            </a:pPr>
            <a:endParaRPr lang="en-GB" altLang="en-US" sz="2800">
              <a:solidFill>
                <a:srgbClr val="003399"/>
              </a:solidFill>
              <a:latin typeface="Calibri" panose="020F0502020204030204" pitchFamily="34" charset="0"/>
              <a:cs typeface="Calibri" panose="020F0502020204030204" pitchFamily="34" charset="0"/>
            </a:endParaRPr>
          </a:p>
        </p:txBody>
      </p:sp>
      <p:pic>
        <p:nvPicPr>
          <p:cNvPr id="37892" name="Picture 6" descr="columnimg_ab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1628775"/>
            <a:ext cx="3240088"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3CBA3F89-9C9D-468B-AFEB-FB98D68AACBE}" type="slidenum">
              <a:rPr lang="en-US" smtClean="0"/>
              <a:pPr>
                <a:defRPr/>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46088" y="307975"/>
            <a:ext cx="7994650" cy="1143000"/>
          </a:xfrm>
        </p:spPr>
        <p:txBody>
          <a:bodyPr/>
          <a:lstStyle/>
          <a:p>
            <a:pPr eaLnBrk="1" hangingPunct="1"/>
            <a:r>
              <a:rPr lang="en-GB" altLang="en-US" b="1" smtClean="0"/>
              <a:t>Consent in EVIS (1)</a:t>
            </a:r>
          </a:p>
        </p:txBody>
      </p:sp>
      <p:sp>
        <p:nvSpPr>
          <p:cNvPr id="16387" name="Rectangle 3"/>
          <p:cNvSpPr>
            <a:spLocks noGrp="1" noChangeArrowheads="1"/>
          </p:cNvSpPr>
          <p:nvPr>
            <p:ph idx="1"/>
          </p:nvPr>
        </p:nvSpPr>
        <p:spPr>
          <a:xfrm>
            <a:off x="446088" y="1628775"/>
            <a:ext cx="10069512" cy="4881563"/>
          </a:xfrm>
        </p:spPr>
        <p:txBody>
          <a:bodyPr/>
          <a:lstStyle/>
          <a:p>
            <a:pPr marL="534988" lvl="1" indent="0" eaLnBrk="1" hangingPunct="1">
              <a:lnSpc>
                <a:spcPct val="80000"/>
              </a:lnSpc>
              <a:spcBef>
                <a:spcPct val="0"/>
              </a:spcBef>
              <a:buFont typeface="Wingdings 3" panose="05040102010807070707" pitchFamily="18" charset="2"/>
              <a:buNone/>
              <a:defRPr/>
            </a:pPr>
            <a:endParaRPr lang="en-GB" altLang="en-US" sz="2200" dirty="0" smtClean="0"/>
          </a:p>
          <a:p>
            <a:pPr marL="820738" lvl="1" eaLnBrk="1" hangingPunct="1">
              <a:lnSpc>
                <a:spcPct val="80000"/>
              </a:lnSpc>
              <a:spcBef>
                <a:spcPct val="0"/>
              </a:spcBef>
              <a:defRPr/>
            </a:pPr>
            <a:r>
              <a:rPr lang="en-GB" altLang="en-US" sz="2200" dirty="0" smtClean="0"/>
              <a:t>Obtaining consent in EVIS may be a little more complex as some patients will lack capacity to consent due to their presenting illness</a:t>
            </a:r>
          </a:p>
          <a:p>
            <a:pPr marL="820738" lvl="1" eaLnBrk="1" hangingPunct="1">
              <a:lnSpc>
                <a:spcPct val="80000"/>
              </a:lnSpc>
              <a:spcBef>
                <a:spcPct val="0"/>
              </a:spcBef>
              <a:defRPr/>
            </a:pPr>
            <a:endParaRPr lang="en-GB" altLang="en-US" sz="2200" dirty="0" smtClean="0"/>
          </a:p>
          <a:p>
            <a:pPr marL="534988" lvl="1" indent="0" eaLnBrk="1" hangingPunct="1">
              <a:lnSpc>
                <a:spcPct val="80000"/>
              </a:lnSpc>
              <a:spcBef>
                <a:spcPct val="0"/>
              </a:spcBef>
              <a:buFont typeface="Wingdings 3" panose="05040102010807070707" pitchFamily="18" charset="2"/>
              <a:buNone/>
              <a:defRPr/>
            </a:pPr>
            <a:endParaRPr lang="en-GB" altLang="en-US" sz="2200" dirty="0"/>
          </a:p>
          <a:p>
            <a:pPr marL="820738" lvl="1" eaLnBrk="1" hangingPunct="1">
              <a:lnSpc>
                <a:spcPct val="80000"/>
              </a:lnSpc>
              <a:spcBef>
                <a:spcPct val="0"/>
              </a:spcBef>
              <a:defRPr/>
            </a:pPr>
            <a:r>
              <a:rPr lang="en-GB" altLang="en-US" sz="2200" dirty="0" smtClean="0"/>
              <a:t>There is specific legislation for obtaining consent in Adults with Incapacity.  Consent may be sought from a </a:t>
            </a:r>
            <a:r>
              <a:rPr lang="en-GB" altLang="en-US" sz="2200" u="sng" dirty="0" smtClean="0"/>
              <a:t>personal</a:t>
            </a:r>
            <a:r>
              <a:rPr lang="en-GB" altLang="en-US" sz="2200" dirty="0" smtClean="0"/>
              <a:t> (</a:t>
            </a:r>
            <a:r>
              <a:rPr lang="en-GB" altLang="en-US" sz="2200" dirty="0" err="1" smtClean="0"/>
              <a:t>eg</a:t>
            </a:r>
            <a:r>
              <a:rPr lang="en-GB" altLang="en-US" sz="2200" dirty="0" smtClean="0"/>
              <a:t>. relative of patient) or </a:t>
            </a:r>
            <a:r>
              <a:rPr lang="en-GB" altLang="en-US" sz="2200" u="sng" dirty="0" smtClean="0"/>
              <a:t>professional</a:t>
            </a:r>
            <a:r>
              <a:rPr lang="en-GB" altLang="en-US" sz="2200" dirty="0" smtClean="0"/>
              <a:t> (</a:t>
            </a:r>
            <a:r>
              <a:rPr lang="en-GB" altLang="en-US" sz="2200" dirty="0" err="1" smtClean="0"/>
              <a:t>eg</a:t>
            </a:r>
            <a:r>
              <a:rPr lang="en-GB" altLang="en-US" sz="2200" dirty="0" smtClean="0"/>
              <a:t>. doctor or nurse) </a:t>
            </a:r>
            <a:r>
              <a:rPr lang="en-GB" altLang="en-US" sz="2200" u="sng" dirty="0" smtClean="0"/>
              <a:t>legal representative</a:t>
            </a:r>
            <a:r>
              <a:rPr lang="en-GB" altLang="en-US" sz="2200" dirty="0" smtClean="0"/>
              <a:t>  </a:t>
            </a:r>
          </a:p>
          <a:p>
            <a:pPr marL="820738" lvl="1" eaLnBrk="1" hangingPunct="1">
              <a:lnSpc>
                <a:spcPct val="80000"/>
              </a:lnSpc>
              <a:spcBef>
                <a:spcPct val="0"/>
              </a:spcBef>
              <a:defRPr/>
            </a:pPr>
            <a:endParaRPr lang="en-GB" altLang="en-US" sz="2200" dirty="0" smtClean="0"/>
          </a:p>
          <a:p>
            <a:pPr marL="820738" lvl="1" eaLnBrk="1" hangingPunct="1">
              <a:lnSpc>
                <a:spcPct val="80000"/>
              </a:lnSpc>
              <a:spcBef>
                <a:spcPct val="0"/>
              </a:spcBef>
              <a:defRPr/>
            </a:pPr>
            <a:endParaRPr lang="en-GB" altLang="en-US" sz="2200" dirty="0"/>
          </a:p>
          <a:p>
            <a:pPr marL="820738" lvl="1" eaLnBrk="1" hangingPunct="1">
              <a:lnSpc>
                <a:spcPct val="80000"/>
              </a:lnSpc>
              <a:spcBef>
                <a:spcPct val="0"/>
              </a:spcBef>
              <a:defRPr/>
            </a:pPr>
            <a:r>
              <a:rPr lang="en-GB" altLang="en-US" sz="2200" dirty="0" smtClean="0"/>
              <a:t>Once the patient recovers capacity to consent they will be given written information on the study that explains what has happened to them so far and seek their written consent for continued involvement in the study</a:t>
            </a:r>
          </a:p>
          <a:p>
            <a:pPr marL="820738" lvl="1" eaLnBrk="1" hangingPunct="1">
              <a:lnSpc>
                <a:spcPct val="80000"/>
              </a:lnSpc>
              <a:spcBef>
                <a:spcPct val="0"/>
              </a:spcBef>
              <a:defRPr/>
            </a:pPr>
            <a:endParaRPr lang="en-GB" altLang="en-US" sz="2200" dirty="0"/>
          </a:p>
          <a:p>
            <a:pPr marL="820738" lvl="1" eaLnBrk="1" hangingPunct="1">
              <a:lnSpc>
                <a:spcPct val="80000"/>
              </a:lnSpc>
              <a:spcBef>
                <a:spcPct val="0"/>
              </a:spcBef>
              <a:defRPr/>
            </a:pPr>
            <a:endParaRPr lang="en-GB" altLang="en-US" sz="2200" dirty="0"/>
          </a:p>
          <a:p>
            <a:pPr marL="0" indent="0" eaLnBrk="1" hangingPunct="1">
              <a:lnSpc>
                <a:spcPct val="80000"/>
              </a:lnSpc>
              <a:buFont typeface="Wingdings 3" panose="05040102010807070707" pitchFamily="18" charset="2"/>
              <a:buNone/>
              <a:defRPr/>
            </a:pPr>
            <a:endParaRPr lang="en-GB" altLang="en-US" sz="2800" dirty="0">
              <a:solidFill>
                <a:srgbClr val="003399"/>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pPr>
              <a:defRPr/>
            </a:pPr>
            <a:fld id="{3CBA3F89-9C9D-468B-AFEB-FB98D68AACBE}"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46088" y="307975"/>
            <a:ext cx="7994650" cy="1143000"/>
          </a:xfrm>
        </p:spPr>
        <p:txBody>
          <a:bodyPr/>
          <a:lstStyle/>
          <a:p>
            <a:pPr eaLnBrk="1" hangingPunct="1"/>
            <a:r>
              <a:rPr lang="en-GB" altLang="en-US" b="1" dirty="0" smtClean="0">
                <a:solidFill>
                  <a:srgbClr val="FF0000"/>
                </a:solidFill>
              </a:rPr>
              <a:t>Consent in EVIS (2)</a:t>
            </a:r>
          </a:p>
        </p:txBody>
      </p:sp>
      <p:sp>
        <p:nvSpPr>
          <p:cNvPr id="16387" name="Rectangle 3"/>
          <p:cNvSpPr>
            <a:spLocks noGrp="1" noChangeArrowheads="1"/>
          </p:cNvSpPr>
          <p:nvPr>
            <p:ph idx="1"/>
          </p:nvPr>
        </p:nvSpPr>
        <p:spPr>
          <a:xfrm>
            <a:off x="446087" y="1343024"/>
            <a:ext cx="10593387" cy="4881563"/>
          </a:xfrm>
        </p:spPr>
        <p:txBody>
          <a:bodyPr/>
          <a:lstStyle/>
          <a:p>
            <a:pPr marL="820738" lvl="1" eaLnBrk="1" hangingPunct="1">
              <a:lnSpc>
                <a:spcPct val="80000"/>
              </a:lnSpc>
              <a:spcBef>
                <a:spcPct val="0"/>
              </a:spcBef>
              <a:defRPr/>
            </a:pPr>
            <a:endParaRPr lang="en-GB" altLang="en-US" sz="2200" b="1" dirty="0" smtClean="0"/>
          </a:p>
          <a:p>
            <a:pPr marL="820738" lvl="1" eaLnBrk="1" hangingPunct="1">
              <a:lnSpc>
                <a:spcPct val="80000"/>
              </a:lnSpc>
              <a:spcBef>
                <a:spcPct val="0"/>
              </a:spcBef>
              <a:defRPr/>
            </a:pPr>
            <a:r>
              <a:rPr lang="en-GB" altLang="en-US" sz="2200" dirty="0" smtClean="0"/>
              <a:t>Only specifically trained and authorised research staff at your site are able to take patient consent for the EVIS study (initial consent and for recovered capacity)</a:t>
            </a:r>
          </a:p>
          <a:p>
            <a:pPr marL="820738" lvl="1" eaLnBrk="1" hangingPunct="1">
              <a:lnSpc>
                <a:spcPct val="80000"/>
              </a:lnSpc>
              <a:spcBef>
                <a:spcPct val="0"/>
              </a:spcBef>
              <a:defRPr/>
            </a:pPr>
            <a:endParaRPr lang="en-GB" altLang="en-US" sz="2200" dirty="0" smtClean="0"/>
          </a:p>
          <a:p>
            <a:pPr marL="820738" lvl="1" eaLnBrk="1" hangingPunct="1">
              <a:lnSpc>
                <a:spcPct val="80000"/>
              </a:lnSpc>
              <a:spcBef>
                <a:spcPct val="0"/>
              </a:spcBef>
              <a:defRPr/>
            </a:pPr>
            <a:r>
              <a:rPr lang="en-GB" altLang="en-US" sz="2200" dirty="0" smtClean="0"/>
              <a:t>A </a:t>
            </a:r>
            <a:r>
              <a:rPr lang="en-GB" altLang="en-US" sz="2200" dirty="0"/>
              <a:t>doctor will be responsible for assessing </a:t>
            </a:r>
            <a:r>
              <a:rPr lang="en-GB" altLang="en-US" sz="2200" dirty="0" smtClean="0"/>
              <a:t>capacity </a:t>
            </a:r>
            <a:endParaRPr lang="en-GB" altLang="en-US" sz="2000" dirty="0"/>
          </a:p>
          <a:p>
            <a:pPr marL="820738" lvl="1" eaLnBrk="1" hangingPunct="1">
              <a:lnSpc>
                <a:spcPct val="80000"/>
              </a:lnSpc>
              <a:spcBef>
                <a:spcPct val="0"/>
              </a:spcBef>
              <a:defRPr/>
            </a:pPr>
            <a:endParaRPr lang="en-GB" altLang="en-US" sz="2200" dirty="0" smtClean="0"/>
          </a:p>
          <a:p>
            <a:pPr marL="820738" lvl="1" eaLnBrk="1" hangingPunct="1">
              <a:lnSpc>
                <a:spcPct val="80000"/>
              </a:lnSpc>
              <a:spcBef>
                <a:spcPts val="500"/>
              </a:spcBef>
              <a:defRPr/>
            </a:pPr>
            <a:r>
              <a:rPr lang="en-GB" altLang="en-US" sz="2200" dirty="0" smtClean="0"/>
              <a:t>You could be asked to act as a:</a:t>
            </a:r>
          </a:p>
          <a:p>
            <a:pPr marL="1220788" lvl="2" eaLnBrk="1" hangingPunct="1">
              <a:spcBef>
                <a:spcPts val="500"/>
              </a:spcBef>
              <a:defRPr/>
            </a:pPr>
            <a:r>
              <a:rPr lang="en-GB" altLang="en-US" sz="2000" b="1" u="sng" dirty="0"/>
              <a:t>W</a:t>
            </a:r>
            <a:r>
              <a:rPr lang="en-GB" altLang="en-US" sz="2000" b="1" u="sng" dirty="0" smtClean="0"/>
              <a:t>itness</a:t>
            </a:r>
            <a:r>
              <a:rPr lang="en-GB" altLang="en-US" sz="2000" b="1" dirty="0" smtClean="0"/>
              <a:t> </a:t>
            </a:r>
            <a:r>
              <a:rPr lang="en-GB" altLang="en-US" sz="2000" dirty="0"/>
              <a:t>for a patient who has capacity but is unable to sign the consent form </a:t>
            </a:r>
            <a:r>
              <a:rPr lang="en-GB" altLang="en-US" sz="2000" dirty="0" smtClean="0"/>
              <a:t>themselves. The witness </a:t>
            </a:r>
            <a:r>
              <a:rPr lang="en-GB" altLang="en-US" sz="2000" dirty="0"/>
              <a:t>must sign the consent form as evidence that the information in the EVIS Patient Information Sheet was accurately explained to and understood by the patient and that consent was freely given.  </a:t>
            </a:r>
          </a:p>
          <a:p>
            <a:pPr marL="1220788" lvl="2" eaLnBrk="1" hangingPunct="1">
              <a:spcBef>
                <a:spcPts val="500"/>
              </a:spcBef>
              <a:defRPr/>
            </a:pPr>
            <a:r>
              <a:rPr lang="en-GB" altLang="en-US" sz="2000" b="1" u="sng" dirty="0"/>
              <a:t>P</a:t>
            </a:r>
            <a:r>
              <a:rPr lang="en-GB" altLang="en-US" sz="2000" b="1" u="sng" dirty="0" smtClean="0"/>
              <a:t>rofessional legal representative (PLR)</a:t>
            </a:r>
            <a:r>
              <a:rPr lang="en-GB" altLang="en-US" sz="2000" b="1" dirty="0" smtClean="0"/>
              <a:t> </a:t>
            </a:r>
            <a:r>
              <a:rPr lang="en-GB" altLang="en-US" sz="2000" dirty="0" smtClean="0"/>
              <a:t>if a patient is too unwell to consent for themselves and a personal legal representative such as a family member cannot be reached.</a:t>
            </a:r>
          </a:p>
          <a:p>
            <a:pPr marL="820738" lvl="1" eaLnBrk="1" hangingPunct="1">
              <a:spcBef>
                <a:spcPts val="500"/>
              </a:spcBef>
              <a:defRPr/>
            </a:pPr>
            <a:r>
              <a:rPr lang="en-GB" altLang="en-US" sz="2200" dirty="0" smtClean="0"/>
              <a:t>A Witness or PLR must not be ‘connected’ with the study i.e. cannot be on the EVIS research team and delegated tasks at site.</a:t>
            </a:r>
          </a:p>
          <a:p>
            <a:pPr marL="820738" lvl="1" eaLnBrk="1" hangingPunct="1">
              <a:lnSpc>
                <a:spcPct val="80000"/>
              </a:lnSpc>
              <a:spcBef>
                <a:spcPct val="0"/>
              </a:spcBef>
              <a:defRPr/>
            </a:pPr>
            <a:endParaRPr lang="en-GB" altLang="en-US" sz="2200" dirty="0" smtClean="0"/>
          </a:p>
          <a:p>
            <a:pPr marL="0" indent="0" eaLnBrk="1" hangingPunct="1">
              <a:lnSpc>
                <a:spcPct val="80000"/>
              </a:lnSpc>
              <a:buFont typeface="Wingdings 3" panose="05040102010807070707" pitchFamily="18" charset="2"/>
              <a:buNone/>
              <a:defRPr/>
            </a:pPr>
            <a:endParaRPr lang="en-GB" altLang="en-US" sz="2800" dirty="0">
              <a:solidFill>
                <a:srgbClr val="003399"/>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pPr>
              <a:defRPr/>
            </a:pPr>
            <a:fld id="{3CBA3F89-9C9D-468B-AFEB-FB98D68AACBE}"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81025" y="322263"/>
            <a:ext cx="10059988" cy="1143000"/>
          </a:xfrm>
        </p:spPr>
        <p:txBody>
          <a:bodyPr/>
          <a:lstStyle/>
          <a:p>
            <a:pPr eaLnBrk="1" hangingPunct="1"/>
            <a:r>
              <a:rPr lang="en-GB" altLang="en-US" b="1" smtClean="0"/>
              <a:t>Consent: </a:t>
            </a:r>
            <a:r>
              <a:rPr lang="en-GB" altLang="en-US" sz="3200" smtClean="0"/>
              <a:t>Acting as a professional legal representative </a:t>
            </a:r>
            <a:r>
              <a:rPr lang="en-GB" altLang="en-US" sz="3200" baseline="30000" smtClean="0"/>
              <a:t>1</a:t>
            </a:r>
            <a:r>
              <a:rPr lang="en-GB" altLang="en-US" sz="3200" smtClean="0"/>
              <a:t> </a:t>
            </a:r>
            <a:endParaRPr lang="en-GB" altLang="en-US" sz="3200" b="1" smtClean="0"/>
          </a:p>
        </p:txBody>
      </p:sp>
      <p:sp>
        <p:nvSpPr>
          <p:cNvPr id="7" name="Rectangle 3"/>
          <p:cNvSpPr>
            <a:spLocks noGrp="1" noChangeArrowheads="1"/>
          </p:cNvSpPr>
          <p:nvPr>
            <p:ph idx="1"/>
          </p:nvPr>
        </p:nvSpPr>
        <p:spPr>
          <a:xfrm>
            <a:off x="576262" y="1084263"/>
            <a:ext cx="10069513" cy="4975225"/>
          </a:xfrm>
        </p:spPr>
        <p:txBody>
          <a:bodyPr/>
          <a:lstStyle/>
          <a:p>
            <a:pPr marL="420688" eaLnBrk="1" hangingPunct="1">
              <a:lnSpc>
                <a:spcPct val="80000"/>
              </a:lnSpc>
              <a:spcBef>
                <a:spcPts val="600"/>
              </a:spcBef>
              <a:defRPr/>
            </a:pPr>
            <a:r>
              <a:rPr lang="en-GB" altLang="en-US" dirty="0"/>
              <a:t>C</a:t>
            </a:r>
            <a:r>
              <a:rPr lang="en-GB" altLang="en-US" dirty="0" smtClean="0"/>
              <a:t>an you act </a:t>
            </a:r>
            <a:r>
              <a:rPr lang="en-GB" altLang="en-US" dirty="0"/>
              <a:t>as a PLR ask yourself these </a:t>
            </a:r>
            <a:r>
              <a:rPr lang="en-GB" altLang="en-US" b="1" u="sng" dirty="0"/>
              <a:t>five </a:t>
            </a:r>
            <a:r>
              <a:rPr lang="en-GB" altLang="en-US" dirty="0"/>
              <a:t>questions.  Are you:</a:t>
            </a:r>
            <a:endParaRPr lang="en-GB" altLang="en-US" b="1" dirty="0"/>
          </a:p>
          <a:p>
            <a:pPr marL="992188" lvl="1" indent="-457200" eaLnBrk="1" hangingPunct="1">
              <a:spcBef>
                <a:spcPts val="600"/>
              </a:spcBef>
              <a:buFont typeface="+mj-lt"/>
              <a:buAutoNum type="arabicPeriod"/>
              <a:defRPr/>
            </a:pPr>
            <a:r>
              <a:rPr lang="en-GB" altLang="en-US" sz="2000" dirty="0" smtClean="0"/>
              <a:t>an EVIS investigator?   </a:t>
            </a:r>
          </a:p>
          <a:p>
            <a:pPr marL="992188" lvl="1" indent="-457200" eaLnBrk="1" hangingPunct="1">
              <a:spcBef>
                <a:spcPts val="600"/>
              </a:spcBef>
              <a:buFont typeface="+mj-lt"/>
              <a:buAutoNum type="arabicPeriod"/>
              <a:defRPr/>
            </a:pPr>
            <a:r>
              <a:rPr lang="en-GB" altLang="en-US" sz="2000" dirty="0" smtClean="0"/>
              <a:t>a health care professional who is a member of the investigator’s team.  In other words you are part of the research team and are delegated study specific duties on the EVIS site delegation log</a:t>
            </a:r>
          </a:p>
          <a:p>
            <a:pPr marL="992188" lvl="1" indent="-457200" eaLnBrk="1" hangingPunct="1">
              <a:spcBef>
                <a:spcPts val="600"/>
              </a:spcBef>
              <a:buFont typeface="+mj-lt"/>
              <a:buAutoNum type="arabicPeriod"/>
              <a:defRPr/>
            </a:pPr>
            <a:r>
              <a:rPr lang="en-GB" altLang="en-US" sz="2000" dirty="0" smtClean="0"/>
              <a:t>a person who provides care to the patient under the direction or control of either an EVIS investigator or a health care professional on the research team</a:t>
            </a:r>
          </a:p>
          <a:p>
            <a:pPr marL="992188" lvl="1" indent="-457200" eaLnBrk="1" hangingPunct="1">
              <a:spcBef>
                <a:spcPts val="600"/>
              </a:spcBef>
              <a:buFont typeface="+mj-lt"/>
              <a:buAutoNum type="arabicPeriod"/>
              <a:defRPr/>
            </a:pPr>
            <a:r>
              <a:rPr lang="en-GB" altLang="en-US" sz="2000" dirty="0" smtClean="0"/>
              <a:t>employed by the sponsor in the capacity of managing EVIS trial</a:t>
            </a:r>
          </a:p>
          <a:p>
            <a:pPr marL="992188" lvl="1" indent="-457200" eaLnBrk="1" hangingPunct="1">
              <a:spcBef>
                <a:spcPts val="600"/>
              </a:spcBef>
              <a:buFont typeface="+mj-lt"/>
              <a:buAutoNum type="arabicPeriod"/>
              <a:defRPr/>
            </a:pPr>
            <a:r>
              <a:rPr lang="en-GB" altLang="en-US" sz="2000" dirty="0" smtClean="0"/>
              <a:t>A staff member who is not a registered healthcare professional such as a doctor or nurse.  </a:t>
            </a:r>
          </a:p>
          <a:p>
            <a:pPr marL="0" indent="0" eaLnBrk="1" hangingPunct="1">
              <a:lnSpc>
                <a:spcPct val="80000"/>
              </a:lnSpc>
              <a:spcBef>
                <a:spcPts val="600"/>
              </a:spcBef>
              <a:buFont typeface="Wingdings 3" panose="05040102010807070707" pitchFamily="18" charset="2"/>
              <a:buNone/>
              <a:defRPr/>
            </a:pPr>
            <a:r>
              <a:rPr lang="en-GB" altLang="en-US" sz="2400" b="1" dirty="0"/>
              <a:t>If you answer ‘yes’ to any of these questions you </a:t>
            </a:r>
            <a:r>
              <a:rPr lang="en-GB" altLang="en-US" sz="2400" b="1" u="sng" dirty="0"/>
              <a:t>cannot</a:t>
            </a:r>
            <a:r>
              <a:rPr lang="en-GB" altLang="en-US" sz="2400" b="1" dirty="0"/>
              <a:t> act as a professional legal </a:t>
            </a:r>
            <a:r>
              <a:rPr lang="en-GB" altLang="en-US" sz="2400" b="1" dirty="0" smtClean="0"/>
              <a:t>representative</a:t>
            </a:r>
            <a:endParaRPr lang="en-GB" altLang="en-US" sz="2400" b="1" dirty="0"/>
          </a:p>
          <a:p>
            <a:pPr marL="0" indent="0" eaLnBrk="1" hangingPunct="1">
              <a:lnSpc>
                <a:spcPct val="80000"/>
              </a:lnSpc>
              <a:buFont typeface="Wingdings 3" panose="05040102010807070707" pitchFamily="18" charset="2"/>
              <a:buNone/>
              <a:defRPr/>
            </a:pPr>
            <a:endParaRPr lang="en-GB" altLang="en-US" sz="1200" b="1" dirty="0" smtClean="0"/>
          </a:p>
          <a:p>
            <a:pPr marL="0" indent="0" eaLnBrk="1" hangingPunct="1">
              <a:lnSpc>
                <a:spcPct val="80000"/>
              </a:lnSpc>
              <a:buFont typeface="Wingdings 3" panose="05040102010807070707" pitchFamily="18" charset="2"/>
              <a:buNone/>
              <a:defRPr/>
            </a:pPr>
            <a:r>
              <a:rPr lang="en-GB" altLang="en-US" sz="1200" b="1" dirty="0" smtClean="0"/>
              <a:t>1. </a:t>
            </a:r>
            <a:r>
              <a:rPr lang="en-GB" sz="1200" dirty="0" smtClean="0"/>
              <a:t>Medicines for Human Use </a:t>
            </a:r>
            <a:r>
              <a:rPr lang="en-GB" sz="1200" dirty="0"/>
              <a:t>(Clinical Trials Regulations) 2004 Informed consent in clinical trials  </a:t>
            </a:r>
            <a:r>
              <a:rPr lang="en-GB" sz="1200" dirty="0">
                <a:hlinkClick r:id="rId3"/>
              </a:rPr>
              <a:t>https://www.hra.nhs.uk/documents/294/informed-consent-in-ctimps.pdf</a:t>
            </a:r>
            <a:endParaRPr lang="en-GB" altLang="en-US" sz="1200" b="1" dirty="0"/>
          </a:p>
        </p:txBody>
      </p:sp>
      <p:sp>
        <p:nvSpPr>
          <p:cNvPr id="3" name="Slide Number Placeholder 2"/>
          <p:cNvSpPr>
            <a:spLocks noGrp="1"/>
          </p:cNvSpPr>
          <p:nvPr>
            <p:ph type="sldNum" sz="quarter" idx="11"/>
          </p:nvPr>
        </p:nvSpPr>
        <p:spPr/>
        <p:txBody>
          <a:bodyPr/>
          <a:lstStyle/>
          <a:p>
            <a:pPr>
              <a:defRPr/>
            </a:pPr>
            <a:fld id="{3CBA3F89-9C9D-468B-AFEB-FB98D68AACBE}" type="slidenum">
              <a:rPr lang="en-US" sz="1100" smtClean="0"/>
              <a:pPr>
                <a:defRPr/>
              </a:pPr>
              <a:t>19</a:t>
            </a:fld>
            <a:endParaRPr lang="en-US" sz="11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77863" y="609600"/>
            <a:ext cx="8596312" cy="747713"/>
          </a:xfrm>
        </p:spPr>
        <p:txBody>
          <a:bodyPr/>
          <a:lstStyle/>
          <a:p>
            <a:pPr eaLnBrk="1" hangingPunct="1"/>
            <a:r>
              <a:rPr lang="en-GB" altLang="en-US" smtClean="0"/>
              <a:t>Who should view this module?</a:t>
            </a:r>
          </a:p>
        </p:txBody>
      </p:sp>
      <p:sp>
        <p:nvSpPr>
          <p:cNvPr id="6" name="Content Placeholder 2"/>
          <p:cNvSpPr txBox="1">
            <a:spLocks/>
          </p:cNvSpPr>
          <p:nvPr/>
        </p:nvSpPr>
        <p:spPr bwMode="auto">
          <a:xfrm>
            <a:off x="677863" y="1538288"/>
            <a:ext cx="9201150" cy="4503737"/>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1" hangingPunct="1">
              <a:buFont typeface="Wingdings 3" panose="05040102010807070707" pitchFamily="18" charset="2"/>
              <a:buNone/>
              <a:defRPr/>
            </a:pPr>
            <a:r>
              <a:rPr lang="en-GB" sz="2200" b="1" dirty="0" smtClean="0"/>
              <a:t>Aim: </a:t>
            </a:r>
            <a:r>
              <a:rPr lang="en-GB" sz="2200" dirty="0" smtClean="0"/>
              <a:t>To provide an awareness of good practice in research. </a:t>
            </a:r>
          </a:p>
          <a:p>
            <a:pPr marL="0" indent="0" eaLnBrk="1" hangingPunct="1">
              <a:buFont typeface="Wingdings 3" panose="05040102010807070707" pitchFamily="18" charset="2"/>
              <a:buNone/>
              <a:defRPr/>
            </a:pPr>
            <a:endParaRPr lang="en-GB" sz="2200" b="1" dirty="0"/>
          </a:p>
          <a:p>
            <a:pPr marL="0" indent="0" eaLnBrk="1" hangingPunct="1">
              <a:buFont typeface="Wingdings 3" panose="05040102010807070707" pitchFamily="18" charset="2"/>
              <a:buNone/>
              <a:defRPr/>
            </a:pPr>
            <a:r>
              <a:rPr lang="en-GB" sz="2200" b="1" dirty="0" smtClean="0"/>
              <a:t>Target audience: </a:t>
            </a:r>
            <a:r>
              <a:rPr lang="en-GB" sz="2200" dirty="0"/>
              <a:t>S</a:t>
            </a:r>
            <a:r>
              <a:rPr lang="en-GB" sz="2200" dirty="0" smtClean="0"/>
              <a:t>taff working on the EVIS study who are undertaking roles such as:</a:t>
            </a:r>
          </a:p>
          <a:p>
            <a:pPr lvl="1" eaLnBrk="1" hangingPunct="1">
              <a:buFont typeface="Courier New" panose="02070309020205020404" pitchFamily="49" charset="0"/>
              <a:buChar char="o"/>
              <a:defRPr/>
            </a:pPr>
            <a:r>
              <a:rPr lang="en-GB" sz="2200" dirty="0" smtClean="0"/>
              <a:t>treating clinician</a:t>
            </a:r>
          </a:p>
          <a:p>
            <a:pPr lvl="1" eaLnBrk="1" hangingPunct="1">
              <a:buFont typeface="Courier New" panose="02070309020205020404" pitchFamily="49" charset="0"/>
              <a:buChar char="o"/>
              <a:defRPr/>
            </a:pPr>
            <a:r>
              <a:rPr lang="en-GB" sz="2200" dirty="0" smtClean="0"/>
              <a:t>nurses preparing and administering the study medicines</a:t>
            </a:r>
          </a:p>
          <a:p>
            <a:pPr lvl="1" eaLnBrk="1" hangingPunct="1">
              <a:buFont typeface="Courier New" panose="02070309020205020404" pitchFamily="49" charset="0"/>
              <a:buChar char="o"/>
              <a:defRPr/>
            </a:pPr>
            <a:endParaRPr lang="en-GB" sz="1000" dirty="0" smtClean="0"/>
          </a:p>
          <a:p>
            <a:pPr marL="0" indent="0" eaLnBrk="1" hangingPunct="1">
              <a:buFont typeface="Wingdings 3" panose="05040102010807070707" pitchFamily="18" charset="2"/>
              <a:buNone/>
              <a:defRPr/>
            </a:pPr>
            <a:r>
              <a:rPr lang="en-GB" sz="2000" b="1" dirty="0" smtClean="0"/>
              <a:t>Note: </a:t>
            </a:r>
            <a:r>
              <a:rPr lang="en-GB" sz="2000" dirty="0" smtClean="0"/>
              <a:t>This module is intended for those who will undertake activities detailed in the EVIS study protocol that are within their normal clinical remit/responsibility of the staff member.  Staff who are delegated tasks on the site delegation log must have full GCP training</a:t>
            </a:r>
          </a:p>
          <a:p>
            <a:pPr marL="0" indent="0" eaLnBrk="1" hangingPunct="1">
              <a:buNone/>
              <a:defRPr/>
            </a:pPr>
            <a:endParaRPr lang="en-GB" sz="2400" dirty="0"/>
          </a:p>
        </p:txBody>
      </p:sp>
      <p:sp>
        <p:nvSpPr>
          <p:cNvPr id="2" name="Slide Number Placeholder 1"/>
          <p:cNvSpPr>
            <a:spLocks noGrp="1"/>
          </p:cNvSpPr>
          <p:nvPr>
            <p:ph type="sldNum" sz="quarter" idx="11"/>
          </p:nvPr>
        </p:nvSpPr>
        <p:spPr/>
        <p:txBody>
          <a:bodyPr/>
          <a:lstStyle/>
          <a:p>
            <a:pPr>
              <a:defRPr/>
            </a:pPr>
            <a:fld id="{3CBA3F89-9C9D-468B-AFEB-FB98D68AACB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81025" y="322263"/>
            <a:ext cx="10059988" cy="1143000"/>
          </a:xfrm>
        </p:spPr>
        <p:txBody>
          <a:bodyPr/>
          <a:lstStyle/>
          <a:p>
            <a:pPr eaLnBrk="1" hangingPunct="1"/>
            <a:r>
              <a:rPr lang="en-GB" altLang="en-US" b="1" dirty="0" smtClean="0"/>
              <a:t>Consent: </a:t>
            </a:r>
            <a:r>
              <a:rPr lang="en-GB" altLang="en-US" sz="2800" dirty="0" smtClean="0"/>
              <a:t>Preparing to act as a professional legal representative</a:t>
            </a:r>
            <a:endParaRPr lang="en-GB" altLang="en-US" sz="2800" b="1" dirty="0" smtClean="0"/>
          </a:p>
        </p:txBody>
      </p:sp>
      <p:sp>
        <p:nvSpPr>
          <p:cNvPr id="16387" name="Rectangle 3"/>
          <p:cNvSpPr>
            <a:spLocks noGrp="1" noChangeArrowheads="1"/>
          </p:cNvSpPr>
          <p:nvPr>
            <p:ph idx="1"/>
          </p:nvPr>
        </p:nvSpPr>
        <p:spPr>
          <a:xfrm>
            <a:off x="520700" y="1066800"/>
            <a:ext cx="10069513" cy="5402263"/>
          </a:xfrm>
        </p:spPr>
        <p:txBody>
          <a:bodyPr/>
          <a:lstStyle/>
          <a:p>
            <a:pPr marL="134938" indent="0" eaLnBrk="1" hangingPunct="1">
              <a:lnSpc>
                <a:spcPct val="80000"/>
              </a:lnSpc>
              <a:spcBef>
                <a:spcPct val="0"/>
              </a:spcBef>
              <a:buFont typeface="Wingdings 3" panose="05040102010807070707" pitchFamily="18" charset="2"/>
              <a:buNone/>
              <a:defRPr/>
            </a:pPr>
            <a:r>
              <a:rPr lang="en-GB" altLang="en-US" sz="2400" b="1" dirty="0"/>
              <a:t>What does acting as a professional legal representative (PLR)  mean</a:t>
            </a:r>
          </a:p>
          <a:p>
            <a:pPr marL="134938" indent="0" eaLnBrk="1" hangingPunct="1">
              <a:lnSpc>
                <a:spcPct val="80000"/>
              </a:lnSpc>
              <a:spcBef>
                <a:spcPct val="0"/>
              </a:spcBef>
              <a:buFont typeface="Wingdings 3" panose="05040102010807070707" pitchFamily="18" charset="2"/>
              <a:buNone/>
              <a:defRPr/>
            </a:pPr>
            <a:endParaRPr lang="en-GB" altLang="en-US" dirty="0"/>
          </a:p>
          <a:p>
            <a:pPr marL="420688" eaLnBrk="1" hangingPunct="1">
              <a:lnSpc>
                <a:spcPct val="80000"/>
              </a:lnSpc>
              <a:spcBef>
                <a:spcPct val="0"/>
              </a:spcBef>
              <a:defRPr/>
            </a:pPr>
            <a:r>
              <a:rPr lang="en-GB" altLang="en-US" dirty="0"/>
              <a:t>As a professional legal representative you are acting on behalf of the </a:t>
            </a:r>
            <a:r>
              <a:rPr lang="en-GB" altLang="en-US" dirty="0" smtClean="0"/>
              <a:t>patient</a:t>
            </a:r>
            <a:endParaRPr lang="en-GB" altLang="en-US" dirty="0"/>
          </a:p>
          <a:p>
            <a:pPr marL="420688" eaLnBrk="1" hangingPunct="1">
              <a:lnSpc>
                <a:spcPct val="80000"/>
              </a:lnSpc>
              <a:spcBef>
                <a:spcPct val="0"/>
              </a:spcBef>
              <a:defRPr/>
            </a:pPr>
            <a:endParaRPr lang="en-GB" altLang="en-US" sz="1800" dirty="0"/>
          </a:p>
          <a:p>
            <a:pPr marL="820738" lvl="1" eaLnBrk="1" hangingPunct="1">
              <a:lnSpc>
                <a:spcPct val="80000"/>
              </a:lnSpc>
              <a:spcBef>
                <a:spcPct val="0"/>
              </a:spcBef>
              <a:defRPr/>
            </a:pPr>
            <a:endParaRPr lang="en-GB" altLang="en-US" dirty="0"/>
          </a:p>
          <a:p>
            <a:pPr marL="420688" eaLnBrk="1" hangingPunct="1">
              <a:lnSpc>
                <a:spcPct val="80000"/>
              </a:lnSpc>
              <a:spcBef>
                <a:spcPct val="0"/>
              </a:spcBef>
              <a:defRPr/>
            </a:pPr>
            <a:r>
              <a:rPr lang="en-GB" altLang="en-US" dirty="0"/>
              <a:t>When acting as a PLR remember:</a:t>
            </a:r>
          </a:p>
          <a:p>
            <a:pPr marL="820738" lvl="1" eaLnBrk="1" hangingPunct="1">
              <a:spcBef>
                <a:spcPts val="600"/>
              </a:spcBef>
              <a:spcAft>
                <a:spcPts val="600"/>
              </a:spcAft>
              <a:defRPr/>
            </a:pPr>
            <a:r>
              <a:rPr lang="en-GB" altLang="en-US" sz="1800" dirty="0" smtClean="0"/>
              <a:t>You must read and consider the correct professional legal representative participant information sheet each time as this information may change and be updated</a:t>
            </a:r>
          </a:p>
          <a:p>
            <a:pPr marL="820738" lvl="1" eaLnBrk="1" hangingPunct="1">
              <a:spcBef>
                <a:spcPts val="600"/>
              </a:spcBef>
              <a:spcAft>
                <a:spcPts val="600"/>
              </a:spcAft>
              <a:defRPr/>
            </a:pPr>
            <a:r>
              <a:rPr lang="en-GB" altLang="en-US" sz="1800" dirty="0" smtClean="0"/>
              <a:t>You are free to ask the research team member taking consent questions on the impact of EVIS study for your patient</a:t>
            </a:r>
          </a:p>
          <a:p>
            <a:pPr marL="820738" lvl="1" eaLnBrk="1" hangingPunct="1">
              <a:spcBef>
                <a:spcPts val="600"/>
              </a:spcBef>
              <a:spcAft>
                <a:spcPts val="600"/>
              </a:spcAft>
              <a:defRPr/>
            </a:pPr>
            <a:r>
              <a:rPr lang="en-GB" altLang="en-US" sz="1800" dirty="0" smtClean="0"/>
              <a:t>The informed consent given by you represents the presumed will of the incapacitated adult</a:t>
            </a:r>
          </a:p>
          <a:p>
            <a:pPr marL="820738" lvl="1" eaLnBrk="1" hangingPunct="1">
              <a:spcBef>
                <a:spcPts val="600"/>
              </a:spcBef>
              <a:spcAft>
                <a:spcPts val="600"/>
              </a:spcAft>
              <a:defRPr/>
            </a:pPr>
            <a:r>
              <a:rPr lang="en-GB" altLang="en-US" sz="1800" dirty="0" smtClean="0"/>
              <a:t>The interests of the patient must always prevail over those of science and society</a:t>
            </a:r>
          </a:p>
          <a:p>
            <a:pPr marL="820738" lvl="1" eaLnBrk="1" hangingPunct="1">
              <a:spcBef>
                <a:spcPts val="600"/>
              </a:spcBef>
              <a:spcAft>
                <a:spcPts val="600"/>
              </a:spcAft>
              <a:defRPr/>
            </a:pPr>
            <a:r>
              <a:rPr lang="en-GB" altLang="en-US" sz="1800" dirty="0" smtClean="0"/>
              <a:t>You can withdraw consent at any time for your patient without giving a reason and there will be no impact on their future medical care or legal rights</a:t>
            </a:r>
          </a:p>
          <a:p>
            <a:pPr marL="534988" lvl="1" indent="0" eaLnBrk="1" hangingPunct="1">
              <a:spcBef>
                <a:spcPct val="0"/>
              </a:spcBef>
              <a:buNone/>
              <a:defRPr/>
            </a:pPr>
            <a:endParaRPr lang="en-GB" altLang="en-US" dirty="0" smtClean="0"/>
          </a:p>
        </p:txBody>
      </p:sp>
      <p:sp>
        <p:nvSpPr>
          <p:cNvPr id="3" name="Slide Number Placeholder 2"/>
          <p:cNvSpPr>
            <a:spLocks noGrp="1"/>
          </p:cNvSpPr>
          <p:nvPr>
            <p:ph type="sldNum" sz="quarter" idx="11"/>
          </p:nvPr>
        </p:nvSpPr>
        <p:spPr/>
        <p:txBody>
          <a:bodyPr/>
          <a:lstStyle/>
          <a:p>
            <a:pPr>
              <a:defRPr/>
            </a:pPr>
            <a:fld id="{3CBA3F89-9C9D-468B-AFEB-FB98D68AACBE}"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81025" y="322263"/>
            <a:ext cx="10059988" cy="1143000"/>
          </a:xfrm>
        </p:spPr>
        <p:txBody>
          <a:bodyPr/>
          <a:lstStyle/>
          <a:p>
            <a:pPr eaLnBrk="1" hangingPunct="1"/>
            <a:r>
              <a:rPr lang="en-GB" altLang="en-US" b="1" dirty="0" smtClean="0"/>
              <a:t>Consent: </a:t>
            </a:r>
            <a:r>
              <a:rPr lang="en-GB" altLang="en-US" sz="2800" dirty="0" smtClean="0"/>
              <a:t>Acting as a professional legal representative  </a:t>
            </a:r>
            <a:endParaRPr lang="en-GB" altLang="en-US" sz="2800" b="1" dirty="0" smtClean="0"/>
          </a:p>
        </p:txBody>
      </p:sp>
      <p:sp>
        <p:nvSpPr>
          <p:cNvPr id="16387" name="Rectangle 3"/>
          <p:cNvSpPr>
            <a:spLocks noGrp="1" noChangeArrowheads="1"/>
          </p:cNvSpPr>
          <p:nvPr>
            <p:ph idx="1"/>
          </p:nvPr>
        </p:nvSpPr>
        <p:spPr>
          <a:xfrm>
            <a:off x="487363" y="1176338"/>
            <a:ext cx="10069512" cy="5367337"/>
          </a:xfrm>
        </p:spPr>
        <p:txBody>
          <a:bodyPr/>
          <a:lstStyle/>
          <a:p>
            <a:pPr marL="420688" eaLnBrk="1" hangingPunct="1">
              <a:spcBef>
                <a:spcPct val="0"/>
              </a:spcBef>
              <a:defRPr/>
            </a:pPr>
            <a:r>
              <a:rPr lang="en-GB" altLang="en-US" sz="2000" dirty="0"/>
              <a:t>If you are in agreement with your patient taking part in EVIS </a:t>
            </a:r>
            <a:r>
              <a:rPr lang="en-GB" altLang="en-US" sz="2000" dirty="0" smtClean="0"/>
              <a:t>then you must sign and date the Professional Representative Consent Form</a:t>
            </a:r>
            <a:endParaRPr lang="en-GB" altLang="en-US" sz="2000" dirty="0"/>
          </a:p>
          <a:p>
            <a:pPr marL="534988" lvl="1" indent="0" eaLnBrk="1" hangingPunct="1">
              <a:spcBef>
                <a:spcPct val="0"/>
              </a:spcBef>
              <a:buFont typeface="Wingdings 3" panose="05040102010807070707" pitchFamily="18" charset="2"/>
              <a:buNone/>
              <a:defRPr/>
            </a:pPr>
            <a:endParaRPr lang="en-GB" altLang="en-US" sz="1800" dirty="0" smtClean="0"/>
          </a:p>
          <a:p>
            <a:pPr marL="477838" eaLnBrk="1" hangingPunct="1">
              <a:spcBef>
                <a:spcPct val="0"/>
              </a:spcBef>
              <a:defRPr/>
            </a:pPr>
            <a:r>
              <a:rPr lang="en-GB" altLang="en-US" sz="2000" dirty="0"/>
              <a:t>If/when the patient regains capacity, a member of the research team will then seek ongoing consent from the patient using the Recovered Capacity process</a:t>
            </a:r>
          </a:p>
          <a:p>
            <a:pPr marL="534988" lvl="1" indent="0" eaLnBrk="1" hangingPunct="1">
              <a:spcBef>
                <a:spcPct val="0"/>
              </a:spcBef>
              <a:buNone/>
              <a:defRPr/>
            </a:pPr>
            <a:endParaRPr lang="en-GB" altLang="en-US" dirty="0" smtClean="0"/>
          </a:p>
        </p:txBody>
      </p:sp>
      <p:sp>
        <p:nvSpPr>
          <p:cNvPr id="3" name="Slide Number Placeholder 2"/>
          <p:cNvSpPr>
            <a:spLocks noGrp="1"/>
          </p:cNvSpPr>
          <p:nvPr>
            <p:ph type="sldNum" sz="quarter" idx="11"/>
          </p:nvPr>
        </p:nvSpPr>
        <p:spPr/>
        <p:txBody>
          <a:bodyPr/>
          <a:lstStyle/>
          <a:p>
            <a:pPr>
              <a:defRPr/>
            </a:pPr>
            <a:fld id="{3CBA3F89-9C9D-468B-AFEB-FB98D68AACBE}" type="slidenum">
              <a:rPr lang="en-US" smtClean="0"/>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490538"/>
            <a:ext cx="8229600" cy="1143000"/>
          </a:xfrm>
        </p:spPr>
        <p:txBody>
          <a:bodyPr/>
          <a:lstStyle/>
          <a:p>
            <a:pPr eaLnBrk="1" hangingPunct="1"/>
            <a:r>
              <a:rPr lang="en-GB" altLang="en-US" b="1" smtClean="0"/>
              <a:t>Adverse Events</a:t>
            </a:r>
          </a:p>
        </p:txBody>
      </p:sp>
      <p:sp>
        <p:nvSpPr>
          <p:cNvPr id="52227" name="Rectangle 3"/>
          <p:cNvSpPr>
            <a:spLocks noGrp="1" noChangeArrowheads="1"/>
          </p:cNvSpPr>
          <p:nvPr>
            <p:ph idx="1"/>
          </p:nvPr>
        </p:nvSpPr>
        <p:spPr>
          <a:xfrm>
            <a:off x="814388" y="2492375"/>
            <a:ext cx="7265987" cy="3810000"/>
          </a:xfrm>
        </p:spPr>
        <p:txBody>
          <a:bodyPr/>
          <a:lstStyle/>
          <a:p>
            <a:pPr eaLnBrk="1" hangingPunct="1">
              <a:lnSpc>
                <a:spcPct val="90000"/>
              </a:lnSpc>
              <a:spcBef>
                <a:spcPct val="5000"/>
              </a:spcBef>
              <a:spcAft>
                <a:spcPct val="30000"/>
              </a:spcAft>
            </a:pPr>
            <a:r>
              <a:rPr lang="en-GB" altLang="en-US"/>
              <a:t>Includes occurrences which are not necessarily caused by or related to that medicine</a:t>
            </a:r>
          </a:p>
          <a:p>
            <a:pPr eaLnBrk="1" hangingPunct="1">
              <a:lnSpc>
                <a:spcPct val="90000"/>
              </a:lnSpc>
              <a:spcBef>
                <a:spcPct val="5000"/>
              </a:spcBef>
              <a:spcAft>
                <a:spcPct val="30000"/>
              </a:spcAft>
            </a:pPr>
            <a:endParaRPr lang="en-GB" altLang="en-US"/>
          </a:p>
          <a:p>
            <a:pPr eaLnBrk="1" hangingPunct="1">
              <a:lnSpc>
                <a:spcPct val="90000"/>
              </a:lnSpc>
              <a:spcBef>
                <a:spcPct val="5000"/>
              </a:spcBef>
              <a:spcAft>
                <a:spcPct val="30000"/>
              </a:spcAft>
            </a:pPr>
            <a:r>
              <a:rPr lang="en-GB" altLang="en-US"/>
              <a:t>Important to document in participant’s medical records/inform Investigator and research team.  </a:t>
            </a:r>
          </a:p>
          <a:p>
            <a:pPr eaLnBrk="1" hangingPunct="1">
              <a:lnSpc>
                <a:spcPct val="90000"/>
              </a:lnSpc>
              <a:spcBef>
                <a:spcPct val="5000"/>
              </a:spcBef>
              <a:spcAft>
                <a:spcPct val="30000"/>
              </a:spcAft>
            </a:pPr>
            <a:endParaRPr lang="en-GB" altLang="en-US"/>
          </a:p>
          <a:p>
            <a:pPr eaLnBrk="1" hangingPunct="1">
              <a:lnSpc>
                <a:spcPct val="90000"/>
              </a:lnSpc>
              <a:spcBef>
                <a:spcPct val="5000"/>
              </a:spcBef>
              <a:spcAft>
                <a:spcPct val="30000"/>
              </a:spcAft>
            </a:pPr>
            <a:r>
              <a:rPr lang="en-GB" altLang="en-US"/>
              <a:t>The processes for reporting an adverse reaction to a medicine are different to those used in routine practice and are covered by the protocol</a:t>
            </a:r>
          </a:p>
          <a:p>
            <a:pPr eaLnBrk="1" hangingPunct="1">
              <a:lnSpc>
                <a:spcPct val="90000"/>
              </a:lnSpc>
              <a:spcBef>
                <a:spcPct val="5000"/>
              </a:spcBef>
              <a:spcAft>
                <a:spcPct val="30000"/>
              </a:spcAft>
            </a:pPr>
            <a:endParaRPr lang="en-GB" altLang="en-US"/>
          </a:p>
          <a:p>
            <a:pPr eaLnBrk="1" hangingPunct="1">
              <a:lnSpc>
                <a:spcPct val="90000"/>
              </a:lnSpc>
              <a:spcBef>
                <a:spcPct val="5000"/>
              </a:spcBef>
              <a:spcAft>
                <a:spcPct val="30000"/>
              </a:spcAft>
            </a:pPr>
            <a:endParaRPr lang="en-GB" altLang="en-US"/>
          </a:p>
        </p:txBody>
      </p:sp>
      <p:pic>
        <p:nvPicPr>
          <p:cNvPr id="52228" name="Picture 6" descr="fallingman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763" y="2492375"/>
            <a:ext cx="2381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1633538"/>
            <a:ext cx="8688388" cy="701675"/>
          </a:xfrm>
          <a:prstGeom prst="rect">
            <a:avLst/>
          </a:prstGeom>
          <a:noFill/>
        </p:spPr>
        <p:txBody>
          <a:bodyPr>
            <a:spAutoFit/>
          </a:bodyPr>
          <a:lstStyle/>
          <a:p>
            <a:pPr eaLnBrk="1" hangingPunct="1">
              <a:lnSpc>
                <a:spcPct val="90000"/>
              </a:lnSpc>
              <a:spcBef>
                <a:spcPct val="5000"/>
              </a:spcBef>
              <a:spcAft>
                <a:spcPct val="30000"/>
              </a:spcAft>
              <a:defRPr/>
            </a:pPr>
            <a:r>
              <a:rPr lang="en-GB" altLang="en-US" sz="2200" dirty="0">
                <a:solidFill>
                  <a:srgbClr val="404040"/>
                </a:solidFill>
                <a:latin typeface="+mn-lt"/>
              </a:rPr>
              <a:t>“Any untoward medical occurrence in a subject to whom a medicinal product has been administered”</a:t>
            </a:r>
          </a:p>
        </p:txBody>
      </p:sp>
      <p:sp>
        <p:nvSpPr>
          <p:cNvPr id="4" name="Slide Number Placeholder 3"/>
          <p:cNvSpPr>
            <a:spLocks noGrp="1"/>
          </p:cNvSpPr>
          <p:nvPr>
            <p:ph type="sldNum" sz="quarter" idx="11"/>
          </p:nvPr>
        </p:nvSpPr>
        <p:spPr/>
        <p:txBody>
          <a:bodyPr/>
          <a:lstStyle/>
          <a:p>
            <a:pPr>
              <a:defRPr/>
            </a:pPr>
            <a:fld id="{3CBA3F89-9C9D-468B-AFEB-FB98D68AACBE}"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title"/>
          </p:nvPr>
        </p:nvSpPr>
        <p:spPr>
          <a:xfrm>
            <a:off x="611188" y="414338"/>
            <a:ext cx="7772400" cy="1143000"/>
          </a:xfrm>
        </p:spPr>
        <p:txBody>
          <a:bodyPr/>
          <a:lstStyle/>
          <a:p>
            <a:pPr eaLnBrk="1" hangingPunct="1"/>
            <a:r>
              <a:rPr lang="en-GB" altLang="en-US" b="1" smtClean="0">
                <a:solidFill>
                  <a:srgbClr val="0070C0"/>
                </a:solidFill>
                <a:latin typeface="Calibri" panose="020F0502020204030204" pitchFamily="34" charset="0"/>
                <a:cs typeface="Calibri" panose="020F0502020204030204" pitchFamily="34" charset="0"/>
              </a:rPr>
              <a:t>Principal Investigator (PI)</a:t>
            </a:r>
          </a:p>
        </p:txBody>
      </p:sp>
      <p:sp>
        <p:nvSpPr>
          <p:cNvPr id="18435" name="Rectangle 8"/>
          <p:cNvSpPr>
            <a:spLocks noGrp="1" noChangeArrowheads="1"/>
          </p:cNvSpPr>
          <p:nvPr>
            <p:ph type="body" sz="half" idx="1"/>
          </p:nvPr>
        </p:nvSpPr>
        <p:spPr>
          <a:xfrm>
            <a:off x="611188" y="1700213"/>
            <a:ext cx="6962775" cy="4525962"/>
          </a:xfrm>
        </p:spPr>
        <p:txBody>
          <a:bodyPr/>
          <a:lstStyle/>
          <a:p>
            <a:pPr eaLnBrk="1" hangingPunct="1">
              <a:defRPr/>
            </a:pPr>
            <a:r>
              <a:rPr lang="en-GB" altLang="en-US" sz="2200" dirty="0"/>
              <a:t>Responsible for conduct of the trial at a particular site</a:t>
            </a:r>
          </a:p>
          <a:p>
            <a:pPr marL="0" indent="0" eaLnBrk="1" hangingPunct="1">
              <a:buFont typeface="Wingdings 3" panose="05040102010807070707" pitchFamily="18" charset="2"/>
              <a:buNone/>
              <a:defRPr/>
            </a:pPr>
            <a:endParaRPr lang="en-GB" altLang="en-US" sz="2200" dirty="0"/>
          </a:p>
          <a:p>
            <a:pPr eaLnBrk="1" hangingPunct="1">
              <a:defRPr/>
            </a:pPr>
            <a:r>
              <a:rPr lang="en-GB" altLang="en-US" sz="2200" dirty="0"/>
              <a:t>Qualified by education &amp; training to conduct the study</a:t>
            </a:r>
          </a:p>
          <a:p>
            <a:pPr marL="0" indent="0" eaLnBrk="1" hangingPunct="1">
              <a:buFont typeface="Wingdings 3" panose="05040102010807070707" pitchFamily="18" charset="2"/>
              <a:buNone/>
              <a:defRPr/>
            </a:pPr>
            <a:endParaRPr lang="en-GB" altLang="en-US" sz="2200" dirty="0"/>
          </a:p>
          <a:p>
            <a:pPr eaLnBrk="1" hangingPunct="1">
              <a:defRPr/>
            </a:pPr>
            <a:r>
              <a:rPr lang="en-GB" altLang="en-US" sz="2200" dirty="0"/>
              <a:t>Ensures all approvals are in place prior to </a:t>
            </a:r>
            <a:r>
              <a:rPr lang="en-GB" altLang="en-US" sz="2200" dirty="0" smtClean="0"/>
              <a:t>recruitment</a:t>
            </a:r>
          </a:p>
          <a:p>
            <a:pPr eaLnBrk="1" hangingPunct="1">
              <a:defRPr/>
            </a:pPr>
            <a:endParaRPr lang="en-GB" altLang="en-US" sz="2200" dirty="0"/>
          </a:p>
          <a:p>
            <a:pPr eaLnBrk="1" hangingPunct="1">
              <a:defRPr/>
            </a:pPr>
            <a:r>
              <a:rPr lang="en-GB" altLang="en-US" sz="2200" dirty="0" smtClean="0"/>
              <a:t>Supported by a whole research team which includes nurses, other doctors, pharmacists etc.</a:t>
            </a:r>
            <a:endParaRPr lang="en-GB" altLang="en-US" sz="2200" dirty="0"/>
          </a:p>
        </p:txBody>
      </p:sp>
      <p:pic>
        <p:nvPicPr>
          <p:cNvPr id="54276" name="Picture 10" descr="The-L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8" y="1797050"/>
            <a:ext cx="3983037"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8A01A263-C5B5-4D5D-AB35-F97203E91126}" type="slidenum">
              <a:rPr lang="en-GB" altLang="en-US" sz="1200" smtClean="0"/>
              <a:pPr>
                <a:defRPr/>
              </a:pPr>
              <a:t>23</a:t>
            </a:fld>
            <a:endParaRPr lang="en-GB" altLang="en-US" sz="1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title"/>
          </p:nvPr>
        </p:nvSpPr>
        <p:spPr>
          <a:xfrm>
            <a:off x="611188" y="414338"/>
            <a:ext cx="8910637" cy="1143000"/>
          </a:xfrm>
        </p:spPr>
        <p:txBody>
          <a:bodyPr/>
          <a:lstStyle/>
          <a:p>
            <a:pPr eaLnBrk="1" hangingPunct="1"/>
            <a:r>
              <a:rPr lang="en-GB" altLang="en-US" b="1" smtClean="0">
                <a:solidFill>
                  <a:srgbClr val="0070C0"/>
                </a:solidFill>
                <a:latin typeface="Calibri" panose="020F0502020204030204" pitchFamily="34" charset="0"/>
                <a:cs typeface="Calibri" panose="020F0502020204030204" pitchFamily="34" charset="0"/>
              </a:rPr>
              <a:t>Non-compliance with the EVIS protocol (1)</a:t>
            </a:r>
          </a:p>
        </p:txBody>
      </p:sp>
      <p:sp>
        <p:nvSpPr>
          <p:cNvPr id="18435" name="Rectangle 8"/>
          <p:cNvSpPr>
            <a:spLocks noGrp="1" noChangeArrowheads="1"/>
          </p:cNvSpPr>
          <p:nvPr>
            <p:ph type="body" sz="half" idx="1"/>
          </p:nvPr>
        </p:nvSpPr>
        <p:spPr>
          <a:xfrm>
            <a:off x="611188" y="1700213"/>
            <a:ext cx="9412287" cy="4525962"/>
          </a:xfrm>
        </p:spPr>
        <p:txBody>
          <a:bodyPr/>
          <a:lstStyle/>
          <a:p>
            <a:pPr eaLnBrk="1" hangingPunct="1">
              <a:defRPr/>
            </a:pPr>
            <a:r>
              <a:rPr lang="en-GB" altLang="en-US" sz="2200" dirty="0" smtClean="0"/>
              <a:t>Critical that the EVIS study is conducted in accordance with the current study protocol.  This safeguards patient safety and integrity of data collection</a:t>
            </a:r>
          </a:p>
          <a:p>
            <a:pPr eaLnBrk="1" hangingPunct="1">
              <a:defRPr/>
            </a:pPr>
            <a:endParaRPr lang="en-GB" altLang="en-US" sz="2200" dirty="0"/>
          </a:p>
          <a:p>
            <a:pPr eaLnBrk="1" hangingPunct="1">
              <a:defRPr/>
            </a:pPr>
            <a:r>
              <a:rPr lang="en-GB" altLang="en-US" sz="2200" dirty="0"/>
              <a:t>D</a:t>
            </a:r>
            <a:r>
              <a:rPr lang="en-GB" altLang="en-US" sz="2200" dirty="0" smtClean="0"/>
              <a:t>espite best efforts of all the staff involved unintended departures from the approved protocol do occur.  </a:t>
            </a:r>
          </a:p>
          <a:p>
            <a:pPr eaLnBrk="1" hangingPunct="1">
              <a:defRPr/>
            </a:pPr>
            <a:endParaRPr lang="en-GB" altLang="en-US" sz="2200" dirty="0"/>
          </a:p>
          <a:p>
            <a:pPr eaLnBrk="1" hangingPunct="1">
              <a:defRPr/>
            </a:pPr>
            <a:r>
              <a:rPr lang="en-GB" altLang="en-US" sz="2200" dirty="0" smtClean="0"/>
              <a:t>Deviations may be minor or major but all have the potential to compromise patient safety and the data collected.  </a:t>
            </a:r>
          </a:p>
          <a:p>
            <a:pPr marL="0" indent="0" eaLnBrk="1" hangingPunct="1">
              <a:buFont typeface="Wingdings 3" panose="05040102010807070707" pitchFamily="18" charset="2"/>
              <a:buNone/>
              <a:defRPr/>
            </a:pPr>
            <a:endParaRPr lang="en-GB" altLang="en-US" sz="2200" dirty="0"/>
          </a:p>
          <a:p>
            <a:pPr eaLnBrk="1" hangingPunct="1">
              <a:lnSpc>
                <a:spcPct val="80000"/>
              </a:lnSpc>
              <a:spcBef>
                <a:spcPct val="0"/>
              </a:spcBef>
              <a:defRPr/>
            </a:pPr>
            <a:endParaRPr lang="en-GB" sz="2200" dirty="0"/>
          </a:p>
          <a:p>
            <a:pPr eaLnBrk="1" hangingPunct="1">
              <a:lnSpc>
                <a:spcPct val="80000"/>
              </a:lnSpc>
              <a:spcBef>
                <a:spcPct val="0"/>
              </a:spcBef>
              <a:defRPr/>
            </a:pPr>
            <a:endParaRPr lang="en-GB" sz="2200" dirty="0"/>
          </a:p>
        </p:txBody>
      </p:sp>
      <p:sp>
        <p:nvSpPr>
          <p:cNvPr id="3" name="Slide Number Placeholder 2"/>
          <p:cNvSpPr>
            <a:spLocks noGrp="1"/>
          </p:cNvSpPr>
          <p:nvPr>
            <p:ph type="sldNum" sz="quarter" idx="11"/>
          </p:nvPr>
        </p:nvSpPr>
        <p:spPr/>
        <p:txBody>
          <a:bodyPr/>
          <a:lstStyle/>
          <a:p>
            <a:pPr>
              <a:defRPr/>
            </a:pPr>
            <a:fld id="{4872D5CF-9314-4994-A2C8-3A3D4A8695B9}" type="slidenum">
              <a:rPr lang="en-GB" altLang="en-US" sz="1200" smtClean="0"/>
              <a:pPr>
                <a:defRPr/>
              </a:pPr>
              <a:t>24</a:t>
            </a:fld>
            <a:endParaRPr lang="en-GB" altLang="en-US" sz="12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title"/>
          </p:nvPr>
        </p:nvSpPr>
        <p:spPr>
          <a:xfrm>
            <a:off x="611188" y="414338"/>
            <a:ext cx="8910637" cy="1143000"/>
          </a:xfrm>
        </p:spPr>
        <p:txBody>
          <a:bodyPr/>
          <a:lstStyle/>
          <a:p>
            <a:pPr eaLnBrk="1" hangingPunct="1"/>
            <a:r>
              <a:rPr lang="en-GB" altLang="en-US" b="1" smtClean="0">
                <a:solidFill>
                  <a:srgbClr val="0070C0"/>
                </a:solidFill>
                <a:latin typeface="Calibri" panose="020F0502020204030204" pitchFamily="34" charset="0"/>
                <a:cs typeface="Calibri" panose="020F0502020204030204" pitchFamily="34" charset="0"/>
              </a:rPr>
              <a:t>Non-compliance with the EVIS protocol (2)</a:t>
            </a:r>
          </a:p>
        </p:txBody>
      </p:sp>
      <p:sp>
        <p:nvSpPr>
          <p:cNvPr id="58371" name="Rectangle 8"/>
          <p:cNvSpPr>
            <a:spLocks noGrp="1" noChangeArrowheads="1"/>
          </p:cNvSpPr>
          <p:nvPr>
            <p:ph type="body" sz="half" idx="1"/>
          </p:nvPr>
        </p:nvSpPr>
        <p:spPr>
          <a:xfrm>
            <a:off x="611188" y="1700213"/>
            <a:ext cx="9412287" cy="4525962"/>
          </a:xfrm>
        </p:spPr>
        <p:txBody>
          <a:bodyPr/>
          <a:lstStyle/>
          <a:p>
            <a:pPr eaLnBrk="1" hangingPunct="1">
              <a:lnSpc>
                <a:spcPct val="80000"/>
              </a:lnSpc>
              <a:spcBef>
                <a:spcPct val="0"/>
              </a:spcBef>
            </a:pPr>
            <a:r>
              <a:rPr lang="en-GB" altLang="en-US" sz="2200" smtClean="0"/>
              <a:t>Important that any non-compliances with the EVIS study protocol or procedures are identified and the local research team informed</a:t>
            </a:r>
          </a:p>
          <a:p>
            <a:pPr eaLnBrk="1" hangingPunct="1">
              <a:lnSpc>
                <a:spcPct val="80000"/>
              </a:lnSpc>
              <a:spcBef>
                <a:spcPct val="0"/>
              </a:spcBef>
            </a:pPr>
            <a:endParaRPr lang="en-GB" altLang="en-US" sz="2200" smtClean="0"/>
          </a:p>
          <a:p>
            <a:pPr eaLnBrk="1" hangingPunct="1">
              <a:lnSpc>
                <a:spcPct val="80000"/>
              </a:lnSpc>
              <a:spcBef>
                <a:spcPct val="0"/>
              </a:spcBef>
            </a:pPr>
            <a:endParaRPr lang="en-GB" altLang="en-US" sz="2200" smtClean="0"/>
          </a:p>
          <a:p>
            <a:pPr eaLnBrk="1" hangingPunct="1">
              <a:lnSpc>
                <a:spcPct val="80000"/>
              </a:lnSpc>
              <a:spcBef>
                <a:spcPct val="0"/>
              </a:spcBef>
            </a:pPr>
            <a:r>
              <a:rPr lang="en-GB" altLang="en-US" sz="2200" smtClean="0"/>
              <a:t>Being open and honest will safeguard patient safety and data collected</a:t>
            </a:r>
          </a:p>
          <a:p>
            <a:pPr eaLnBrk="1" hangingPunct="1">
              <a:lnSpc>
                <a:spcPct val="80000"/>
              </a:lnSpc>
              <a:spcBef>
                <a:spcPct val="0"/>
              </a:spcBef>
            </a:pPr>
            <a:endParaRPr lang="en-GB" altLang="en-US" sz="2200" smtClean="0"/>
          </a:p>
          <a:p>
            <a:pPr eaLnBrk="1" hangingPunct="1">
              <a:lnSpc>
                <a:spcPct val="80000"/>
              </a:lnSpc>
              <a:spcBef>
                <a:spcPct val="0"/>
              </a:spcBef>
            </a:pPr>
            <a:endParaRPr lang="en-GB" altLang="en-US" sz="2200" smtClean="0"/>
          </a:p>
          <a:p>
            <a:pPr eaLnBrk="1" hangingPunct="1">
              <a:lnSpc>
                <a:spcPct val="80000"/>
              </a:lnSpc>
              <a:spcBef>
                <a:spcPct val="0"/>
              </a:spcBef>
            </a:pPr>
            <a:endParaRPr lang="en-GB" altLang="en-US" sz="2200" smtClean="0"/>
          </a:p>
        </p:txBody>
      </p:sp>
      <p:sp>
        <p:nvSpPr>
          <p:cNvPr id="3" name="Slide Number Placeholder 2"/>
          <p:cNvSpPr>
            <a:spLocks noGrp="1"/>
          </p:cNvSpPr>
          <p:nvPr>
            <p:ph type="sldNum" sz="quarter" idx="11"/>
          </p:nvPr>
        </p:nvSpPr>
        <p:spPr/>
        <p:txBody>
          <a:bodyPr/>
          <a:lstStyle/>
          <a:p>
            <a:pPr>
              <a:defRPr/>
            </a:pPr>
            <a:fld id="{2FD414AF-F892-4CCE-A316-950CD4C7D218}" type="slidenum">
              <a:rPr lang="en-GB" altLang="en-US" sz="1200" smtClean="0"/>
              <a:pPr>
                <a:defRPr/>
              </a:pPr>
              <a:t>25</a:t>
            </a:fld>
            <a:endParaRPr lang="en-GB" altLang="en-US" sz="1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title"/>
          </p:nvPr>
        </p:nvSpPr>
        <p:spPr>
          <a:xfrm>
            <a:off x="611188" y="414338"/>
            <a:ext cx="7772400" cy="1143000"/>
          </a:xfrm>
        </p:spPr>
        <p:txBody>
          <a:bodyPr/>
          <a:lstStyle/>
          <a:p>
            <a:pPr eaLnBrk="1" hangingPunct="1"/>
            <a:r>
              <a:rPr lang="en-GB" altLang="en-US" b="1" dirty="0" smtClean="0">
                <a:solidFill>
                  <a:srgbClr val="0070C0"/>
                </a:solidFill>
                <a:latin typeface="Calibri" panose="020F0502020204030204" pitchFamily="34" charset="0"/>
                <a:cs typeface="Calibri" panose="020F0502020204030204" pitchFamily="34" charset="0"/>
              </a:rPr>
              <a:t>Applying principles of GCP to EVIS</a:t>
            </a:r>
          </a:p>
        </p:txBody>
      </p:sp>
      <p:sp>
        <p:nvSpPr>
          <p:cNvPr id="18435" name="Rectangle 8"/>
          <p:cNvSpPr>
            <a:spLocks noGrp="1" noChangeArrowheads="1"/>
          </p:cNvSpPr>
          <p:nvPr>
            <p:ph type="body" sz="half" idx="1"/>
          </p:nvPr>
        </p:nvSpPr>
        <p:spPr>
          <a:xfrm>
            <a:off x="611188" y="1700213"/>
            <a:ext cx="8018462" cy="4525962"/>
          </a:xfrm>
        </p:spPr>
        <p:txBody>
          <a:bodyPr/>
          <a:lstStyle/>
          <a:p>
            <a:pPr eaLnBrk="1" hangingPunct="1">
              <a:defRPr/>
            </a:pPr>
            <a:r>
              <a:rPr lang="en-GB" altLang="en-US" sz="2200" dirty="0" smtClean="0"/>
              <a:t>GCP is in addition to best nursing and medical practice</a:t>
            </a:r>
          </a:p>
          <a:p>
            <a:pPr marL="0" indent="0" eaLnBrk="1" hangingPunct="1">
              <a:buFont typeface="Wingdings 3" panose="05040102010807070707" pitchFamily="18" charset="2"/>
              <a:buNone/>
              <a:defRPr/>
            </a:pPr>
            <a:endParaRPr lang="en-GB" altLang="en-US" sz="2200" dirty="0" smtClean="0"/>
          </a:p>
          <a:p>
            <a:pPr eaLnBrk="1" hangingPunct="1">
              <a:defRPr/>
            </a:pPr>
            <a:r>
              <a:rPr lang="en-GB" altLang="en-US" sz="2200" dirty="0" smtClean="0"/>
              <a:t>GCP applies from the start to the end of a patient’s involvement in EVIS</a:t>
            </a:r>
            <a:endParaRPr lang="en-GB" altLang="en-US" sz="2200" dirty="0"/>
          </a:p>
          <a:p>
            <a:pPr marL="0" indent="0" eaLnBrk="1" hangingPunct="1">
              <a:buFont typeface="Wingdings 3" panose="05040102010807070707" pitchFamily="18" charset="2"/>
              <a:buNone/>
              <a:defRPr/>
            </a:pPr>
            <a:endParaRPr lang="en-GB" altLang="en-US" sz="2200" dirty="0"/>
          </a:p>
          <a:p>
            <a:pPr eaLnBrk="1" hangingPunct="1">
              <a:lnSpc>
                <a:spcPct val="80000"/>
              </a:lnSpc>
              <a:spcBef>
                <a:spcPct val="0"/>
              </a:spcBef>
              <a:defRPr/>
            </a:pPr>
            <a:r>
              <a:rPr lang="en-GB" sz="2200" dirty="0" smtClean="0"/>
              <a:t>The EVIS research </a:t>
            </a:r>
            <a:r>
              <a:rPr lang="en-GB" sz="2200" dirty="0"/>
              <a:t>team are there to support conduct of the study at your local site – talk to them if you have </a:t>
            </a:r>
            <a:r>
              <a:rPr lang="en-GB" sz="2200" dirty="0" smtClean="0"/>
              <a:t>questions about GCP or any </a:t>
            </a:r>
            <a:r>
              <a:rPr lang="en-GB" sz="2200" dirty="0"/>
              <a:t>other aspects of </a:t>
            </a:r>
            <a:r>
              <a:rPr lang="en-GB" sz="2200" dirty="0" smtClean="0"/>
              <a:t>the EVIS </a:t>
            </a:r>
            <a:r>
              <a:rPr lang="en-GB" sz="2200" dirty="0"/>
              <a:t>study no matter how big or small</a:t>
            </a:r>
          </a:p>
          <a:p>
            <a:pPr eaLnBrk="1" hangingPunct="1">
              <a:lnSpc>
                <a:spcPct val="80000"/>
              </a:lnSpc>
              <a:spcBef>
                <a:spcPct val="0"/>
              </a:spcBef>
              <a:defRPr/>
            </a:pPr>
            <a:endParaRPr lang="en-GB" sz="2200" dirty="0"/>
          </a:p>
        </p:txBody>
      </p:sp>
      <p:pic>
        <p:nvPicPr>
          <p:cNvPr id="604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557338"/>
            <a:ext cx="30400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291056BA-E9BA-48A4-9847-ABC51654B6B5}" type="slidenum">
              <a:rPr lang="en-GB" altLang="en-US" sz="1200" smtClean="0"/>
              <a:pPr>
                <a:defRPr/>
              </a:pPr>
              <a:t>26</a:t>
            </a:fld>
            <a:endParaRPr lang="en-GB" altLang="en-US" sz="12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77863" y="609600"/>
            <a:ext cx="8596312" cy="747713"/>
          </a:xfrm>
        </p:spPr>
        <p:txBody>
          <a:bodyPr/>
          <a:lstStyle/>
          <a:p>
            <a:pPr eaLnBrk="1" hangingPunct="1"/>
            <a:r>
              <a:rPr lang="en-GB" altLang="en-US" b="1" dirty="0"/>
              <a:t>Next steps</a:t>
            </a:r>
          </a:p>
        </p:txBody>
      </p:sp>
      <p:sp>
        <p:nvSpPr>
          <p:cNvPr id="6" name="Content Placeholder 2"/>
          <p:cNvSpPr txBox="1">
            <a:spLocks/>
          </p:cNvSpPr>
          <p:nvPr/>
        </p:nvSpPr>
        <p:spPr bwMode="auto">
          <a:xfrm>
            <a:off x="677863" y="1538288"/>
            <a:ext cx="9201150" cy="4503737"/>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hangingPunct="1">
              <a:defRPr/>
            </a:pPr>
            <a:r>
              <a:rPr lang="en-GB" altLang="en-US" sz="2400" dirty="0" smtClean="0"/>
              <a:t>Record </a:t>
            </a:r>
            <a:r>
              <a:rPr lang="en-GB" altLang="en-US" sz="2400" dirty="0"/>
              <a:t>your training </a:t>
            </a:r>
            <a:r>
              <a:rPr lang="en-GB" altLang="en-US" sz="2400" dirty="0" smtClean="0"/>
              <a:t>on the </a:t>
            </a:r>
            <a:r>
              <a:rPr lang="en-GB" altLang="en-US" sz="2400" b="1" dirty="0"/>
              <a:t>EVIS Training </a:t>
            </a:r>
            <a:r>
              <a:rPr lang="en-GB" altLang="en-US" sz="2400" b="1" dirty="0" smtClean="0"/>
              <a:t>Log</a:t>
            </a:r>
          </a:p>
          <a:p>
            <a:pPr eaLnBrk="1" hangingPunct="1">
              <a:defRPr/>
            </a:pPr>
            <a:r>
              <a:rPr lang="en-GB" altLang="en-US" sz="2400" dirty="0" smtClean="0"/>
              <a:t>See </a:t>
            </a:r>
            <a:r>
              <a:rPr lang="en-GB" altLang="en-US" sz="2400" b="1" dirty="0" smtClean="0"/>
              <a:t>EVIS Training Matrix </a:t>
            </a:r>
            <a:r>
              <a:rPr lang="en-GB" altLang="en-US" sz="2400" dirty="0" smtClean="0"/>
              <a:t>for additional training modules</a:t>
            </a:r>
            <a:endParaRPr lang="en-GB" altLang="en-US" sz="2400" dirty="0"/>
          </a:p>
          <a:p>
            <a:pPr eaLnBrk="1" hangingPunct="1">
              <a:defRPr/>
            </a:pPr>
            <a:endParaRPr lang="en-GB" sz="1000" b="1" dirty="0"/>
          </a:p>
          <a:p>
            <a:pPr eaLnBrk="1" hangingPunct="1">
              <a:defRPr/>
            </a:pPr>
            <a:r>
              <a:rPr lang="en-GB" sz="2400" b="1" dirty="0" smtClean="0"/>
              <a:t>Want to know more: </a:t>
            </a:r>
            <a:endParaRPr lang="en-GB" sz="2400" b="1" dirty="0"/>
          </a:p>
          <a:p>
            <a:pPr eaLnBrk="1" hangingPunct="1">
              <a:buClr>
                <a:srgbClr val="0070C0"/>
              </a:buClr>
              <a:buFont typeface="Arial" panose="020B0604020202020204" pitchFamily="34" charset="0"/>
              <a:buChar char="•"/>
            </a:pPr>
            <a:r>
              <a:rPr lang="en-GB" altLang="en-US" sz="2200" dirty="0"/>
              <a:t>Ask your local EVIS research team  </a:t>
            </a:r>
          </a:p>
          <a:p>
            <a:pPr eaLnBrk="1" hangingPunct="1">
              <a:buClr>
                <a:srgbClr val="0070C0"/>
              </a:buClr>
              <a:buFont typeface="Arial" panose="020B0604020202020204" pitchFamily="34" charset="0"/>
              <a:buChar char="•"/>
            </a:pPr>
            <a:r>
              <a:rPr lang="en-GB" altLang="en-US" sz="2200" dirty="0"/>
              <a:t>S</a:t>
            </a:r>
            <a:r>
              <a:rPr lang="en-GB" altLang="en-US" sz="2200" dirty="0" smtClean="0"/>
              <a:t>tudy website </a:t>
            </a:r>
            <a:r>
              <a:rPr lang="en-GB" altLang="en-US" sz="2400" dirty="0">
                <a:hlinkClick r:id="rId2"/>
              </a:rPr>
              <a:t>www.evis.scot.nhs.uk</a:t>
            </a:r>
            <a:r>
              <a:rPr lang="en-GB" altLang="en-US" sz="2400" dirty="0"/>
              <a:t> </a:t>
            </a:r>
            <a:r>
              <a:rPr lang="en-GB" altLang="en-US" sz="2400" dirty="0" smtClean="0"/>
              <a:t>(or </a:t>
            </a:r>
            <a:r>
              <a:rPr lang="en-GB" altLang="en-US" sz="2400" dirty="0"/>
              <a:t>scan the QRS </a:t>
            </a:r>
            <a:r>
              <a:rPr lang="en-GB" altLang="en-US" sz="2400" dirty="0" smtClean="0"/>
              <a:t>code)</a:t>
            </a:r>
            <a:endParaRPr lang="en-GB" altLang="en-US" sz="2200" dirty="0" smtClean="0"/>
          </a:p>
          <a:p>
            <a:pPr lvl="1" eaLnBrk="1" hangingPunct="1">
              <a:buClr>
                <a:srgbClr val="0070C0"/>
              </a:buClr>
              <a:buFont typeface="Arial" panose="020B0604020202020204" pitchFamily="34" charset="0"/>
              <a:buChar char="•"/>
            </a:pPr>
            <a:r>
              <a:rPr lang="en-GB" altLang="en-US" sz="2000" dirty="0" smtClean="0"/>
              <a:t>Study protocol </a:t>
            </a:r>
          </a:p>
          <a:p>
            <a:pPr lvl="1" eaLnBrk="1" hangingPunct="1">
              <a:buClr>
                <a:srgbClr val="0070C0"/>
              </a:buClr>
              <a:buFont typeface="Arial" panose="020B0604020202020204" pitchFamily="34" charset="0"/>
              <a:buChar char="•"/>
            </a:pPr>
            <a:r>
              <a:rPr lang="en-GB" altLang="en-US" sz="2000" dirty="0"/>
              <a:t>A</a:t>
            </a:r>
            <a:r>
              <a:rPr lang="en-GB" altLang="en-US" sz="2000" dirty="0" smtClean="0"/>
              <a:t>ssociated </a:t>
            </a:r>
            <a:r>
              <a:rPr lang="en-GB" altLang="en-US" sz="2000" dirty="0"/>
              <a:t>documents </a:t>
            </a:r>
            <a:endParaRPr lang="en-GB" altLang="en-US" sz="2000" dirty="0" smtClean="0"/>
          </a:p>
          <a:p>
            <a:pPr lvl="1" eaLnBrk="1" hangingPunct="1">
              <a:buClr>
                <a:srgbClr val="0070C0"/>
              </a:buClr>
              <a:buFont typeface="Arial" panose="020B0604020202020204" pitchFamily="34" charset="0"/>
              <a:buChar char="•"/>
            </a:pPr>
            <a:r>
              <a:rPr lang="en-GB" altLang="en-US" sz="2000" dirty="0" smtClean="0"/>
              <a:t>Training matrix (mandatory &amp; recommended)</a:t>
            </a:r>
          </a:p>
          <a:p>
            <a:pPr lvl="1" eaLnBrk="1" hangingPunct="1">
              <a:buClr>
                <a:srgbClr val="0070C0"/>
              </a:buClr>
              <a:buFont typeface="Arial" panose="020B0604020202020204" pitchFamily="34" charset="0"/>
              <a:buChar char="•"/>
            </a:pPr>
            <a:r>
              <a:rPr lang="en-GB" altLang="en-US" sz="2000" dirty="0" smtClean="0"/>
              <a:t>Training modules</a:t>
            </a:r>
          </a:p>
          <a:p>
            <a:pPr eaLnBrk="1" hangingPunct="1">
              <a:buClr>
                <a:srgbClr val="0070C0"/>
              </a:buClr>
              <a:buFont typeface="Arial" panose="020B0604020202020204" pitchFamily="34" charset="0"/>
              <a:buChar char="•"/>
            </a:pPr>
            <a:endParaRPr lang="en-GB" altLang="en-US" sz="1000" dirty="0" smtClean="0"/>
          </a:p>
          <a:p>
            <a:pPr eaLnBrk="1" hangingPunct="1">
              <a:defRPr/>
            </a:pPr>
            <a:endParaRPr lang="en-GB" sz="2400" dirty="0"/>
          </a:p>
        </p:txBody>
      </p:sp>
      <p:sp>
        <p:nvSpPr>
          <p:cNvPr id="3" name="Slide Number Placeholder 2"/>
          <p:cNvSpPr>
            <a:spLocks noGrp="1"/>
          </p:cNvSpPr>
          <p:nvPr>
            <p:ph type="sldNum" sz="quarter" idx="11"/>
          </p:nvPr>
        </p:nvSpPr>
        <p:spPr/>
        <p:txBody>
          <a:bodyPr/>
          <a:lstStyle/>
          <a:p>
            <a:pPr>
              <a:defRPr/>
            </a:pPr>
            <a:fld id="{CB261E3A-7C82-42B1-83C4-33C129F50B27}" type="slidenum">
              <a:rPr lang="en-US" smtClean="0"/>
              <a:pPr>
                <a:defRPr/>
              </a:pPr>
              <a:t>27</a:t>
            </a:fld>
            <a:endParaRPr lang="en-US"/>
          </a:p>
        </p:txBody>
      </p:sp>
      <p:pic>
        <p:nvPicPr>
          <p:cNvPr id="8" name="Picture 8" descr="C:\Users\DOUGLEL522\AppData\Local\Microsoft\Windows\INetCache\Content.Outlook\PPBSRTCJ\EVIS website QR cod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86257" y="3079568"/>
            <a:ext cx="111850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111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b="1" smtClean="0"/>
              <a:t>Good practice in research</a:t>
            </a:r>
          </a:p>
        </p:txBody>
      </p:sp>
      <p:sp>
        <p:nvSpPr>
          <p:cNvPr id="2" name="Content Placeholder 1"/>
          <p:cNvSpPr>
            <a:spLocks noGrp="1"/>
          </p:cNvSpPr>
          <p:nvPr>
            <p:ph idx="1"/>
          </p:nvPr>
        </p:nvSpPr>
        <p:spPr>
          <a:xfrm>
            <a:off x="677863" y="1655763"/>
            <a:ext cx="8596312" cy="3881437"/>
          </a:xfrm>
        </p:spPr>
        <p:txBody>
          <a:bodyPr/>
          <a:lstStyle/>
          <a:p>
            <a:pPr marL="355600" indent="-355600" eaLnBrk="1" hangingPunct="1">
              <a:buFont typeface="Arial" pitchFamily="34" charset="0"/>
              <a:buChar char="•"/>
              <a:defRPr/>
            </a:pPr>
            <a:r>
              <a:rPr lang="en-GB"/>
              <a:t>There is a set of rules and regulations by which clinical trials should be conducted</a:t>
            </a:r>
          </a:p>
          <a:p>
            <a:pPr marL="355600" indent="-355600" eaLnBrk="1" hangingPunct="1">
              <a:buFont typeface="Arial" pitchFamily="34" charset="0"/>
              <a:buChar char="•"/>
              <a:defRPr/>
            </a:pPr>
            <a:r>
              <a:rPr lang="en-GB"/>
              <a:t>These rules are called ‘Good Clinical Practice’ or</a:t>
            </a:r>
            <a:r>
              <a:rPr lang="en-GB" b="1"/>
              <a:t> GCP </a:t>
            </a:r>
            <a:r>
              <a:rPr lang="en-GB"/>
              <a:t>for short</a:t>
            </a:r>
          </a:p>
          <a:p>
            <a:pPr marL="355600" indent="-355600" eaLnBrk="1" hangingPunct="1">
              <a:buFont typeface="Arial" pitchFamily="34" charset="0"/>
              <a:buChar char="•"/>
              <a:defRPr/>
            </a:pPr>
            <a:r>
              <a:rPr lang="en-GB"/>
              <a:t>This might seem a little confusing at first as the rules don’t provide guidance on ‘clinical practice’ as you will be used to seeing in your usual role  </a:t>
            </a:r>
          </a:p>
          <a:p>
            <a:pPr marL="355600" indent="-355600" eaLnBrk="1" hangingPunct="1">
              <a:buFont typeface="Arial" pitchFamily="34" charset="0"/>
              <a:buChar char="•"/>
              <a:defRPr/>
            </a:pPr>
            <a:r>
              <a:rPr lang="en-GB"/>
              <a:t>Instead they are a set of rules for good practice </a:t>
            </a:r>
            <a:r>
              <a:rPr lang="en-GB" u="sng"/>
              <a:t>in research </a:t>
            </a:r>
            <a:r>
              <a:rPr lang="en-GB"/>
              <a:t>and ultimately protect patients who are involved in clinical research.</a:t>
            </a:r>
          </a:p>
          <a:p>
            <a:pPr marL="355600" indent="-355600" eaLnBrk="1" hangingPunct="1">
              <a:buFont typeface="Arial" pitchFamily="34" charset="0"/>
              <a:buChar char="•"/>
              <a:defRPr/>
            </a:pPr>
            <a:r>
              <a:rPr lang="en-GB"/>
              <a:t>The following slides provide more information on </a:t>
            </a:r>
            <a:r>
              <a:rPr lang="en-GB" b="1"/>
              <a:t>GCP</a:t>
            </a:r>
          </a:p>
          <a:p>
            <a:pPr marL="355600" indent="-355600" eaLnBrk="1" hangingPunct="1">
              <a:buFont typeface="Arial" pitchFamily="34" charset="0"/>
              <a:buChar char="•"/>
              <a:defRPr/>
            </a:pPr>
            <a:endParaRPr lang="en-GB"/>
          </a:p>
          <a:p>
            <a:pPr marL="355600" indent="-355600" eaLnBrk="1" hangingPunct="1">
              <a:buFont typeface="Arial" pitchFamily="34" charset="0"/>
              <a:buChar char="•"/>
              <a:defRPr/>
            </a:pPr>
            <a:endParaRPr lang="en-GB"/>
          </a:p>
          <a:p>
            <a:pPr eaLnBrk="1" hangingPunct="1">
              <a:defRPr/>
            </a:pPr>
            <a:endParaRPr lang="en-GB"/>
          </a:p>
        </p:txBody>
      </p:sp>
      <p:pic>
        <p:nvPicPr>
          <p:cNvPr id="11268" name="Picture 4" descr="297066-0A2A897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8463" y="3602038"/>
            <a:ext cx="2903537"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3CBA3F89-9C9D-468B-AFEB-FB98D68AACBE}" type="slidenum">
              <a:rPr lang="en-US" smtClean="0"/>
              <a:pPr>
                <a:defRPr/>
              </a:pPr>
              <a:t>3</a:t>
            </a:fld>
            <a:endParaRPr 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smtClean="0"/>
              <a:t>Why do we have GCP?</a:t>
            </a:r>
            <a:endParaRPr altLang="en-US" b="1" smtClean="0"/>
          </a:p>
        </p:txBody>
      </p:sp>
      <p:sp>
        <p:nvSpPr>
          <p:cNvPr id="533507" name="Rectangle 3"/>
          <p:cNvSpPr>
            <a:spLocks noGrp="1" noChangeArrowheads="1"/>
          </p:cNvSpPr>
          <p:nvPr>
            <p:ph idx="1"/>
          </p:nvPr>
        </p:nvSpPr>
        <p:spPr>
          <a:xfrm>
            <a:off x="592138" y="2046288"/>
            <a:ext cx="8596312" cy="3879850"/>
          </a:xfrm>
        </p:spPr>
        <p:txBody>
          <a:bodyPr/>
          <a:lstStyle/>
          <a:p>
            <a:pPr marL="0" indent="0" eaLnBrk="1" hangingPunct="1">
              <a:buFont typeface="Wingdings 3" panose="05040102010807070707" pitchFamily="18" charset="2"/>
              <a:buNone/>
              <a:defRPr/>
            </a:pPr>
            <a:r>
              <a:rPr lang="en-GB" altLang="en-US"/>
              <a:t>Atrocities in the past have lead to the need to safeguard participants in clinical trials.  Examples include:</a:t>
            </a:r>
          </a:p>
          <a:p>
            <a:pPr eaLnBrk="1" hangingPunct="1">
              <a:defRPr/>
            </a:pPr>
            <a:r>
              <a:rPr lang="en-GB" altLang="en-US" b="1"/>
              <a:t>Tuskegee 1932: </a:t>
            </a:r>
            <a:r>
              <a:rPr lang="en-GB" altLang="en-US"/>
              <a:t>monitoring syphilis with treatment denied</a:t>
            </a:r>
          </a:p>
          <a:p>
            <a:pPr eaLnBrk="1" hangingPunct="1">
              <a:defRPr/>
            </a:pPr>
            <a:r>
              <a:rPr lang="en-GB" altLang="en-US" b="1"/>
              <a:t>Sulphanilamide tragedy 1937: </a:t>
            </a:r>
            <a:r>
              <a:rPr lang="en-GB" altLang="en-US"/>
              <a:t>107 deaths linked to new formulation of a medicine and insufficient testing</a:t>
            </a:r>
          </a:p>
          <a:p>
            <a:pPr eaLnBrk="1" hangingPunct="1">
              <a:defRPr/>
            </a:pPr>
            <a:r>
              <a:rPr lang="en-GB" altLang="en-US" b="1"/>
              <a:t>WWII Concentration Camps</a:t>
            </a:r>
          </a:p>
          <a:p>
            <a:pPr algn="just" eaLnBrk="1" hangingPunct="1">
              <a:buFontTx/>
              <a:buNone/>
              <a:defRPr/>
            </a:pPr>
            <a:r>
              <a:rPr lang="en-GB" altLang="en-US" sz="900">
                <a:solidFill>
                  <a:srgbClr val="003399"/>
                </a:solidFill>
                <a:latin typeface="Calibri" panose="020F0502020204030204" pitchFamily="34" charset="0"/>
                <a:cs typeface="Calibri" panose="020F0502020204030204" pitchFamily="34" charset="0"/>
              </a:rPr>
              <a:t>		</a:t>
            </a:r>
            <a:endParaRPr altLang="en-US" sz="900">
              <a:solidFill>
                <a:srgbClr val="003399"/>
              </a:solidFill>
              <a:latin typeface="Calibri" panose="020F0502020204030204" pitchFamily="34" charset="0"/>
              <a:cs typeface="Calibri" panose="020F0502020204030204" pitchFamily="34" charset="0"/>
            </a:endParaRPr>
          </a:p>
        </p:txBody>
      </p:sp>
      <p:pic>
        <p:nvPicPr>
          <p:cNvPr id="13316" name="Picture 4" descr="miracle-medicines-consumers-be-wary-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175" y="1833563"/>
            <a:ext cx="25209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3CBA3F89-9C9D-468B-AFEB-FB98D68AACBE}"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3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3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3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3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3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b="1" smtClean="0"/>
              <a:t>Nuremberg Code - 1947</a:t>
            </a:r>
          </a:p>
        </p:txBody>
      </p:sp>
      <p:pic>
        <p:nvPicPr>
          <p:cNvPr id="15363" name="Picture 3" descr="docexam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1758950"/>
            <a:ext cx="3757612"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4976813" y="1758950"/>
            <a:ext cx="5129212"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ts val="1000"/>
              </a:spcBef>
              <a:buClr>
                <a:schemeClr val="accent1"/>
              </a:buClr>
              <a:buSzPct val="80000"/>
              <a:buFont typeface="Wingdings 3" panose="05040102010807070707" pitchFamily="18" charset="2"/>
              <a:buChar char=""/>
              <a:defRPr/>
            </a:pPr>
            <a:r>
              <a:rPr lang="en-GB" altLang="en-US" sz="2200" dirty="0">
                <a:solidFill>
                  <a:srgbClr val="404040"/>
                </a:solidFill>
                <a:latin typeface="+mn-lt"/>
                <a:cs typeface="+mn-cs"/>
              </a:rPr>
              <a:t>10 standards defined as criteria for judging those involved in biomedical research</a:t>
            </a:r>
          </a:p>
          <a:p>
            <a:pPr marL="342900" indent="-342900" eaLnBrk="1" hangingPunct="1">
              <a:spcBef>
                <a:spcPts val="1000"/>
              </a:spcBef>
              <a:buClr>
                <a:schemeClr val="accent1"/>
              </a:buClr>
              <a:buSzPct val="80000"/>
              <a:buFont typeface="Wingdings 3" panose="05040102010807070707" pitchFamily="18" charset="2"/>
              <a:buChar char=""/>
              <a:defRPr/>
            </a:pPr>
            <a:endParaRPr lang="en-GB" altLang="en-US" sz="2200" dirty="0">
              <a:solidFill>
                <a:srgbClr val="404040"/>
              </a:solidFill>
              <a:latin typeface="+mn-lt"/>
              <a:cs typeface="+mn-cs"/>
            </a:endParaRPr>
          </a:p>
          <a:p>
            <a:pPr marL="342900" indent="-342900" eaLnBrk="1" hangingPunct="1">
              <a:spcBef>
                <a:spcPts val="1000"/>
              </a:spcBef>
              <a:buClr>
                <a:schemeClr val="accent1"/>
              </a:buClr>
              <a:buSzPct val="80000"/>
              <a:buFont typeface="Wingdings 3" panose="05040102010807070707" pitchFamily="18" charset="2"/>
              <a:buChar char=""/>
              <a:defRPr/>
            </a:pPr>
            <a:r>
              <a:rPr lang="en-GB" altLang="en-US" sz="2200" dirty="0">
                <a:solidFill>
                  <a:srgbClr val="404040"/>
                </a:solidFill>
                <a:latin typeface="+mn-lt"/>
                <a:cs typeface="+mn-cs"/>
              </a:rPr>
              <a:t>Central to this was the need for informed consent for those taking part in a study</a:t>
            </a:r>
          </a:p>
          <a:p>
            <a:pPr marL="342900" indent="-342900" eaLnBrk="1" hangingPunct="1">
              <a:spcBef>
                <a:spcPts val="1000"/>
              </a:spcBef>
              <a:buClr>
                <a:schemeClr val="accent1"/>
              </a:buClr>
              <a:buSzPct val="80000"/>
              <a:buFont typeface="Wingdings 3" panose="05040102010807070707" pitchFamily="18" charset="2"/>
              <a:buChar char=""/>
              <a:defRPr/>
            </a:pPr>
            <a:endParaRPr lang="en-GB" altLang="en-US" sz="2200" dirty="0">
              <a:solidFill>
                <a:srgbClr val="404040"/>
              </a:solidFill>
              <a:latin typeface="+mn-lt"/>
              <a:cs typeface="+mn-cs"/>
            </a:endParaRPr>
          </a:p>
          <a:p>
            <a:pPr marL="342900" indent="-342900" eaLnBrk="1" hangingPunct="1">
              <a:spcBef>
                <a:spcPts val="1000"/>
              </a:spcBef>
              <a:buClr>
                <a:schemeClr val="accent1"/>
              </a:buClr>
              <a:buSzPct val="80000"/>
              <a:buFont typeface="Wingdings 3" panose="05040102010807070707" pitchFamily="18" charset="2"/>
              <a:buChar char=""/>
              <a:defRPr/>
            </a:pPr>
            <a:r>
              <a:rPr lang="en-GB" altLang="en-US" sz="2200" dirty="0">
                <a:solidFill>
                  <a:srgbClr val="404040"/>
                </a:solidFill>
                <a:latin typeface="+mn-lt"/>
                <a:cs typeface="+mn-cs"/>
              </a:rPr>
              <a:t>Became prototype for future codes.</a:t>
            </a:r>
          </a:p>
        </p:txBody>
      </p:sp>
      <p:sp>
        <p:nvSpPr>
          <p:cNvPr id="3" name="Slide Number Placeholder 2"/>
          <p:cNvSpPr>
            <a:spLocks noGrp="1"/>
          </p:cNvSpPr>
          <p:nvPr>
            <p:ph type="sldNum" sz="quarter" idx="11"/>
          </p:nvPr>
        </p:nvSpPr>
        <p:spPr/>
        <p:txBody>
          <a:bodyPr/>
          <a:lstStyle/>
          <a:p>
            <a:pPr>
              <a:defRPr/>
            </a:pPr>
            <a:fld id="{3CBA3F89-9C9D-468B-AFEB-FB98D68AACBE}"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idx="4294967295"/>
          </p:nvPr>
        </p:nvSpPr>
        <p:spPr>
          <a:xfrm>
            <a:off x="434975" y="406400"/>
            <a:ext cx="7993063" cy="1143000"/>
          </a:xfrm>
        </p:spPr>
        <p:txBody>
          <a:bodyPr/>
          <a:lstStyle/>
          <a:p>
            <a:pPr eaLnBrk="1" hangingPunct="1"/>
            <a:r>
              <a:rPr lang="en-GB" altLang="en-US" b="1" smtClean="0">
                <a:solidFill>
                  <a:srgbClr val="0070C0"/>
                </a:solidFill>
                <a:latin typeface="Calibri" panose="020F0502020204030204" pitchFamily="34" charset="0"/>
                <a:cs typeface="Calibri" panose="020F0502020204030204" pitchFamily="34" charset="0"/>
              </a:rPr>
              <a:t>Declaration of Helsinki - 1964</a:t>
            </a:r>
          </a:p>
        </p:txBody>
      </p:sp>
      <p:sp>
        <p:nvSpPr>
          <p:cNvPr id="17411" name="Rectangle 4"/>
          <p:cNvSpPr>
            <a:spLocks noGrp="1" noChangeArrowheads="1"/>
          </p:cNvSpPr>
          <p:nvPr>
            <p:ph type="body" idx="4294967295"/>
          </p:nvPr>
        </p:nvSpPr>
        <p:spPr>
          <a:xfrm>
            <a:off x="544513" y="1549400"/>
            <a:ext cx="7883525" cy="3736975"/>
          </a:xfrm>
        </p:spPr>
        <p:txBody>
          <a:bodyPr/>
          <a:lstStyle/>
          <a:p>
            <a:pPr eaLnBrk="1" hangingPunct="1"/>
            <a:r>
              <a:rPr lang="en-GB" altLang="en-US" sz="2200" smtClean="0"/>
              <a:t>World Medical Association</a:t>
            </a:r>
          </a:p>
          <a:p>
            <a:pPr eaLnBrk="1" hangingPunct="1"/>
            <a:r>
              <a:rPr lang="en-GB" altLang="en-US" sz="2200" smtClean="0"/>
              <a:t>“The health of my patient will be my first consideration”</a:t>
            </a:r>
          </a:p>
          <a:p>
            <a:pPr eaLnBrk="1" hangingPunct="1"/>
            <a:r>
              <a:rPr lang="en-GB" altLang="en-US" sz="2200" smtClean="0"/>
              <a:t>Updated several times – most recently 2013.</a:t>
            </a:r>
          </a:p>
        </p:txBody>
      </p:sp>
      <p:pic>
        <p:nvPicPr>
          <p:cNvPr id="174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3616325"/>
            <a:ext cx="3173413"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10694988" y="6016625"/>
            <a:ext cx="684212" cy="365125"/>
          </a:xfrm>
        </p:spPr>
        <p:txBody>
          <a:bodyPr/>
          <a:lstStyle/>
          <a:p>
            <a:pPr>
              <a:defRPr/>
            </a:pPr>
            <a:fld id="{88F727C8-4002-4CE4-8FCC-E0C942CA2C51}" type="slidenum">
              <a:rPr lang="en-US" sz="1200" smtClean="0"/>
              <a:pPr>
                <a:defRPr/>
              </a:pPr>
              <a:t>6</a:t>
            </a:fld>
            <a:endParaRPr lang="en-US"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idx="4294967295"/>
          </p:nvPr>
        </p:nvSpPr>
        <p:spPr>
          <a:xfrm>
            <a:off x="706438" y="476250"/>
            <a:ext cx="6122987" cy="1152525"/>
          </a:xfrm>
        </p:spPr>
        <p:txBody>
          <a:bodyPr/>
          <a:lstStyle/>
          <a:p>
            <a:pPr eaLnBrk="1" hangingPunct="1"/>
            <a:r>
              <a:rPr lang="en-GB" altLang="en-US" b="1" smtClean="0">
                <a:solidFill>
                  <a:srgbClr val="0070C0"/>
                </a:solidFill>
                <a:latin typeface="Calibri" panose="020F0502020204030204" pitchFamily="34" charset="0"/>
                <a:cs typeface="Calibri" panose="020F0502020204030204" pitchFamily="34" charset="0"/>
              </a:rPr>
              <a:t>ICH-GCP - 1996</a:t>
            </a:r>
          </a:p>
        </p:txBody>
      </p:sp>
      <p:sp>
        <p:nvSpPr>
          <p:cNvPr id="32772" name="Rectangle 4"/>
          <p:cNvSpPr>
            <a:spLocks noGrp="1" noChangeArrowheads="1"/>
          </p:cNvSpPr>
          <p:nvPr>
            <p:ph type="body" idx="4294967295"/>
          </p:nvPr>
        </p:nvSpPr>
        <p:spPr>
          <a:xfrm>
            <a:off x="706438" y="1498600"/>
            <a:ext cx="8423275" cy="3168650"/>
          </a:xfrm>
        </p:spPr>
        <p:txBody>
          <a:bodyPr/>
          <a:lstStyle/>
          <a:p>
            <a:pPr eaLnBrk="1" hangingPunct="1">
              <a:defRPr/>
            </a:pPr>
            <a:r>
              <a:rPr lang="en-GB" altLang="en-US" sz="2200" dirty="0"/>
              <a:t>Europe, Japan, USA all had own guidelines</a:t>
            </a:r>
          </a:p>
          <a:p>
            <a:pPr eaLnBrk="1" hangingPunct="1">
              <a:defRPr/>
            </a:pPr>
            <a:r>
              <a:rPr lang="en-GB" altLang="en-US" sz="2200" dirty="0"/>
              <a:t>International Council on Harmonization – pharma companies</a:t>
            </a:r>
          </a:p>
          <a:p>
            <a:pPr eaLnBrk="1" hangingPunct="1">
              <a:defRPr/>
            </a:pPr>
            <a:r>
              <a:rPr lang="en-GB" altLang="en-US" sz="2200" dirty="0"/>
              <a:t>Uniform standard created</a:t>
            </a:r>
          </a:p>
          <a:p>
            <a:pPr eaLnBrk="1" hangingPunct="1">
              <a:defRPr/>
            </a:pPr>
            <a:r>
              <a:rPr lang="en-GB" altLang="en-US" sz="2200" dirty="0"/>
              <a:t>Amendment to ICH E6 (R2) – June </a:t>
            </a:r>
            <a:r>
              <a:rPr lang="en-GB" altLang="en-US" sz="2200" dirty="0" smtClean="0"/>
              <a:t>2017</a:t>
            </a:r>
            <a:endParaRPr lang="en-GB" altLang="en-US" sz="2200" dirty="0"/>
          </a:p>
          <a:p>
            <a:pPr eaLnBrk="1" hangingPunct="1">
              <a:buFontTx/>
              <a:buNone/>
              <a:defRPr/>
            </a:pPr>
            <a:endParaRPr lang="en-GB" altLang="en-US" dirty="0" smtClean="0">
              <a:solidFill>
                <a:srgbClr val="003399"/>
              </a:solidFill>
              <a:latin typeface="Calibri" panose="020F0502020204030204" pitchFamily="34" charset="0"/>
              <a:cs typeface="Calibri" panose="020F0502020204030204" pitchFamily="34" charset="0"/>
            </a:endParaRPr>
          </a:p>
          <a:p>
            <a:pPr marL="0" indent="0" eaLnBrk="1" hangingPunct="1">
              <a:buFont typeface="Wingdings 3" panose="05040102010807070707" pitchFamily="18" charset="2"/>
              <a:buNone/>
              <a:defRPr/>
            </a:pPr>
            <a:endParaRPr lang="en-GB" altLang="en-US" dirty="0" smtClean="0">
              <a:solidFill>
                <a:srgbClr val="003399"/>
              </a:solidFill>
              <a:latin typeface="Calibri" panose="020F0502020204030204" pitchFamily="34" charset="0"/>
              <a:cs typeface="Calibri" panose="020F0502020204030204" pitchFamily="34" charset="0"/>
            </a:endParaRPr>
          </a:p>
        </p:txBody>
      </p:sp>
      <p:pic>
        <p:nvPicPr>
          <p:cNvPr id="19460" name="Picture 6" descr="IC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981" y="5341937"/>
            <a:ext cx="396081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a:xfrm>
            <a:off x="10734448" y="6042024"/>
            <a:ext cx="684212" cy="365125"/>
          </a:xfrm>
        </p:spPr>
        <p:txBody>
          <a:bodyPr/>
          <a:lstStyle/>
          <a:p>
            <a:pPr>
              <a:defRPr/>
            </a:pPr>
            <a:fld id="{310A5863-ECB4-4F5D-BBB7-4B4D82201CF8}" type="slidenum">
              <a:rPr lang="en-US" sz="1200" smtClean="0"/>
              <a:pPr>
                <a:defRPr/>
              </a:pPr>
              <a:t>7</a:t>
            </a:fld>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77838" y="1233488"/>
            <a:ext cx="9124950" cy="4752975"/>
          </a:xfrm>
        </p:spPr>
        <p:txBody>
          <a:bodyPr/>
          <a:lstStyle/>
          <a:p>
            <a:pPr eaLnBrk="1" hangingPunct="1">
              <a:defRPr/>
            </a:pPr>
            <a:endParaRPr lang="en-GB" altLang="en-US"/>
          </a:p>
          <a:p>
            <a:pPr eaLnBrk="1" hangingPunct="1">
              <a:defRPr/>
            </a:pPr>
            <a:endParaRPr lang="en-GB" altLang="en-US"/>
          </a:p>
          <a:p>
            <a:pPr marL="0" indent="0" eaLnBrk="1" hangingPunct="1">
              <a:buFont typeface="Wingdings 3" panose="05040102010807070707" pitchFamily="18" charset="2"/>
              <a:buNone/>
              <a:defRPr/>
            </a:pPr>
            <a:r>
              <a:rPr lang="en-GB" altLang="en-US" b="1"/>
              <a:t>Regulations in the UK governing Clinical Trials: </a:t>
            </a:r>
          </a:p>
          <a:p>
            <a:pPr marL="0" indent="0" eaLnBrk="1" hangingPunct="1">
              <a:buFont typeface="Wingdings 3" panose="05040102010807070707" pitchFamily="18" charset="2"/>
              <a:buNone/>
              <a:defRPr/>
            </a:pPr>
            <a:r>
              <a:rPr lang="en-GB" altLang="en-US"/>
              <a:t>Medicines for Human Use (Clinical Trials) Regulations 2004 </a:t>
            </a:r>
          </a:p>
          <a:p>
            <a:pPr marL="0" indent="0" eaLnBrk="1" hangingPunct="1">
              <a:buFont typeface="Wingdings 3" panose="05040102010807070707" pitchFamily="18" charset="2"/>
              <a:buNone/>
              <a:defRPr/>
            </a:pPr>
            <a:r>
              <a:rPr lang="en-GB" altLang="en-US"/>
              <a:t>Statutory Instrument No. 1031 and Amendments</a:t>
            </a:r>
          </a:p>
        </p:txBody>
      </p:sp>
      <p:pic>
        <p:nvPicPr>
          <p:cNvPr id="215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7350" y="4113213"/>
            <a:ext cx="2865438"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
          <p:cNvSpPr txBox="1">
            <a:spLocks noChangeArrowheads="1"/>
          </p:cNvSpPr>
          <p:nvPr/>
        </p:nvSpPr>
        <p:spPr bwMode="auto">
          <a:xfrm>
            <a:off x="706438" y="476250"/>
            <a:ext cx="61229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3600" b="1">
                <a:solidFill>
                  <a:srgbClr val="0070C0"/>
                </a:solidFill>
                <a:latin typeface="Calibri" panose="020F0502020204030204" pitchFamily="34" charset="0"/>
                <a:cs typeface="Calibri" panose="020F0502020204030204" pitchFamily="34" charset="0"/>
              </a:rPr>
              <a:t>UK Legislation</a:t>
            </a:r>
          </a:p>
        </p:txBody>
      </p:sp>
      <p:sp>
        <p:nvSpPr>
          <p:cNvPr id="3" name="Slide Number Placeholder 2"/>
          <p:cNvSpPr>
            <a:spLocks noGrp="1"/>
          </p:cNvSpPr>
          <p:nvPr>
            <p:ph type="sldNum" sz="quarter" idx="11"/>
          </p:nvPr>
        </p:nvSpPr>
        <p:spPr/>
        <p:txBody>
          <a:bodyPr/>
          <a:lstStyle/>
          <a:p>
            <a:pPr>
              <a:defRPr/>
            </a:pPr>
            <a:fld id="{3CBA3F89-9C9D-468B-AFEB-FB98D68AACBE}"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460375"/>
            <a:ext cx="7485063" cy="1143000"/>
          </a:xfrm>
        </p:spPr>
        <p:txBody>
          <a:bodyPr/>
          <a:lstStyle/>
          <a:p>
            <a:pPr eaLnBrk="1" hangingPunct="1"/>
            <a:r>
              <a:rPr lang="en-GB" altLang="en-US" b="1" smtClean="0"/>
              <a:t>What does it mean for me?</a:t>
            </a:r>
          </a:p>
        </p:txBody>
      </p:sp>
      <p:sp>
        <p:nvSpPr>
          <p:cNvPr id="23555" name="Rectangle 3"/>
          <p:cNvSpPr>
            <a:spLocks noGrp="1" noChangeArrowheads="1"/>
          </p:cNvSpPr>
          <p:nvPr>
            <p:ph idx="1"/>
          </p:nvPr>
        </p:nvSpPr>
        <p:spPr>
          <a:xfrm>
            <a:off x="815975" y="2166938"/>
            <a:ext cx="4535488" cy="2447925"/>
          </a:xfrm>
        </p:spPr>
        <p:txBody>
          <a:bodyPr/>
          <a:lstStyle/>
          <a:p>
            <a:pPr eaLnBrk="1" hangingPunct="1"/>
            <a:r>
              <a:rPr lang="en-GB" altLang="en-US"/>
              <a:t>Legislation affects everyone who supports, conducts or is involved in any study, commercial or non-commercial looking at a drug in humans.</a:t>
            </a:r>
          </a:p>
        </p:txBody>
      </p:sp>
      <p:pic>
        <p:nvPicPr>
          <p:cNvPr id="23556" name="Picture 8" descr="shutterstock_95054794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55788"/>
            <a:ext cx="384016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3CBA3F89-9C9D-468B-AFEB-FB98D68AACBE}"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docProps/app.xml><?xml version="1.0" encoding="utf-8"?>
<Properties xmlns="http://schemas.openxmlformats.org/officeDocument/2006/extended-properties" xmlns:vt="http://schemas.openxmlformats.org/officeDocument/2006/docPropsVTypes">
  <Template/>
  <TotalTime>1211</TotalTime>
  <Words>1686</Words>
  <Application>Microsoft Office PowerPoint</Application>
  <PresentationFormat>Widescreen</PresentationFormat>
  <Paragraphs>222</Paragraphs>
  <Slides>27</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Times New Roman</vt:lpstr>
      <vt:lpstr>Trebuchet MS</vt:lpstr>
      <vt:lpstr>Wingdings 3</vt:lpstr>
      <vt:lpstr>Facet</vt:lpstr>
      <vt:lpstr>Good Research Practice/ GCP Awareness for EVIS</vt:lpstr>
      <vt:lpstr>Who should view this module?</vt:lpstr>
      <vt:lpstr>Good practice in research</vt:lpstr>
      <vt:lpstr>Why do we have GCP?</vt:lpstr>
      <vt:lpstr>Nuremberg Code - 1947</vt:lpstr>
      <vt:lpstr>Declaration of Helsinki - 1964</vt:lpstr>
      <vt:lpstr>ICH-GCP - 1996</vt:lpstr>
      <vt:lpstr>PowerPoint Presentation</vt:lpstr>
      <vt:lpstr>What does it mean for me?</vt:lpstr>
      <vt:lpstr>GCP Regulations</vt:lpstr>
      <vt:lpstr>Requirements of GCP</vt:lpstr>
      <vt:lpstr>PowerPoint Presentation</vt:lpstr>
      <vt:lpstr>PowerPoint Presentation</vt:lpstr>
      <vt:lpstr>PowerPoint Presentation</vt:lpstr>
      <vt:lpstr>PowerPoint Presentation</vt:lpstr>
      <vt:lpstr>Principles of Consent</vt:lpstr>
      <vt:lpstr>Consent in EVIS (1)</vt:lpstr>
      <vt:lpstr>Consent in EVIS (2)</vt:lpstr>
      <vt:lpstr>Consent: Acting as a professional legal representative 1 </vt:lpstr>
      <vt:lpstr>Consent: Preparing to act as a professional legal representative</vt:lpstr>
      <vt:lpstr>Consent: Acting as a professional legal representative  </vt:lpstr>
      <vt:lpstr>Adverse Events</vt:lpstr>
      <vt:lpstr>Principal Investigator (PI)</vt:lpstr>
      <vt:lpstr>Non-compliance with the EVIS protocol (1)</vt:lpstr>
      <vt:lpstr>Non-compliance with the EVIS protocol (2)</vt:lpstr>
      <vt:lpstr>Applying principles of GCP to EVIS</vt:lpstr>
      <vt:lpstr>Next steps</vt:lpstr>
    </vt:vector>
  </TitlesOfParts>
  <Company>NHS Greater Glasgow &amp; 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Haggerty, Louise</dc:creator>
  <cp:lastModifiedBy>Douglas, Elizabeth</cp:lastModifiedBy>
  <cp:revision>62</cp:revision>
  <cp:lastPrinted>2023-02-21T11:06:55Z</cp:lastPrinted>
  <dcterms:created xsi:type="dcterms:W3CDTF">2022-04-05T09:16:01Z</dcterms:created>
  <dcterms:modified xsi:type="dcterms:W3CDTF">2023-02-21T11:07:07Z</dcterms:modified>
</cp:coreProperties>
</file>