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90" r:id="rId4"/>
    <p:sldId id="289" r:id="rId5"/>
  </p:sldIdLst>
  <p:sldSz cx="12192000" cy="6858000"/>
  <p:notesSz cx="6797675" cy="9926638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uglas, Elizabeth" initials="DE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8909" autoAdjust="0"/>
  </p:normalViewPr>
  <p:slideViewPr>
    <p:cSldViewPr snapToGrid="0">
      <p:cViewPr varScale="1">
        <p:scale>
          <a:sx n="91" d="100"/>
          <a:sy n="91" d="100"/>
        </p:scale>
        <p:origin x="1350" y="78"/>
      </p:cViewPr>
      <p:guideLst/>
    </p:cSldViewPr>
  </p:slideViewPr>
  <p:outlineViewPr>
    <p:cViewPr>
      <p:scale>
        <a:sx n="33" d="100"/>
        <a:sy n="33" d="100"/>
      </p:scale>
      <p:origin x="0" y="-725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2386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1D7993CE-59E0-42E1-87E4-7D3CC49D9912}" type="datetime1">
              <a:rPr lang="en-GB" smtClean="0"/>
              <a:t>22/01/2026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9A976AB6-5A87-4758-A3F2-FFD3E68ED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3401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pPr>
              <a:defRPr/>
            </a:pPr>
            <a:fld id="{CD4B2649-94DB-4003-9AAF-B602F202D6FD}" type="datetime1">
              <a:rPr lang="en-GB" smtClean="0"/>
              <a:t>22/01/2026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pPr>
              <a:defRPr/>
            </a:pPr>
            <a:fld id="{178B9C15-20C7-4F9A-ABE8-E4024FD326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39020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8B9C15-20C7-4F9A-ABE8-E4024FD326FE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33E30B27-71FC-47B4-A76C-551B011F0DBE}" type="datetime1">
              <a:rPr lang="en-GB" smtClean="0"/>
              <a:t>22/01/2026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568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sp>
          <p:nvSpPr>
            <p:cNvPr id="5" name="Freeform 4"/>
            <p:cNvSpPr/>
            <p:nvPr/>
          </p:nvSpPr>
          <p:spPr>
            <a:xfrm>
              <a:off x="0" y="-8467"/>
              <a:ext cx="863600" cy="569797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6" name="Straight Connector 5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Isosceles Triangle 9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22/01/2026</a:t>
            </a:r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Version 1.0 27.06.2022</a:t>
            </a:r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EE04E-DE58-42B2-AAB3-51E2764DF8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118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22/01/2026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Version 1.0 27.06.2022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27FF0-DCFB-4A9A-96A4-FBDC971E3C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305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41338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smtClean="0">
                <a:solidFill>
                  <a:srgbClr val="9FE0F5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893175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smtClean="0">
                <a:solidFill>
                  <a:srgbClr val="9FE0F5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22/01/2026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Version 1.0 27.06.2022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63FA10-F3CE-469A-9A39-29D3E77591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222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22/01/2026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Version 1.0 27.06.2022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EAF77-B736-46AB-ABDD-E1D5B90343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183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41338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smtClean="0">
                <a:solidFill>
                  <a:srgbClr val="9FE0F5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893175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smtClean="0">
                <a:solidFill>
                  <a:srgbClr val="9FE0F5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22/01/2026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Version 1.0 27.06.2022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A6CB4-6A37-48AE-BC62-872C55761D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30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22/01/2026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Version 1.0 27.06.2022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CEB653-28E5-4D9C-8E35-268F22140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202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22/01/2026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Version 1.0 27.06.2022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02EC4-D52B-4845-810B-3017EC52B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270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22/01/2026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Version 1.0 27.06.2022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4CB41-E752-49D9-BDBF-B4F474815B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166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112"/>
          <a:stretch>
            <a:fillRect/>
          </a:stretch>
        </p:blipFill>
        <p:spPr bwMode="auto">
          <a:xfrm>
            <a:off x="10747375" y="149225"/>
            <a:ext cx="109537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lang="en-US" sz="3600" kern="1200" dirty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1599" y="2045494"/>
            <a:ext cx="8596312" cy="3881437"/>
          </a:xfrm>
        </p:spPr>
        <p:txBody>
          <a:bodyPr/>
          <a:lstStyle>
            <a:lvl1pPr>
              <a:defRPr lang="en-US" sz="2200" kern="1200" dirty="0" smtClean="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Version 1.0 27.06.2022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1039475" y="6042025"/>
            <a:ext cx="684213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3CBA3F89-9C9D-468B-AFEB-FB98D68AACB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064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22/01/2026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Version 1.0 27.06.2022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4713F-BF57-484C-A034-44475B562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007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22/01/2026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Version 1.0 27.06.2022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AB7BB-5526-45F2-86AC-112A1614A7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560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22/01/2026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Version 1.0 27.06.2022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9F12B-0058-4886-B4A1-AD5ADA19F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002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22/01/2026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Version 1.0 27.06.2022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26E87-8DA8-4C12-ACE3-5BBA88B4D7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2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22/01/2026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Version 1.0 27.06.2022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A282C-45B8-42E6-B84E-22DB10EC3E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86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22/01/2026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Version 1.0 27.06.2022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D2ADE-A8E6-4AE5-AE0F-DE6C364801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040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22/01/2026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Version 1.0 27.06.2022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2B3E7-CADB-4BFC-A111-94B18E16D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384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3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7831824" y="6265346"/>
            <a:ext cx="14423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22/01/2026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62" r:id="rId11"/>
    <p:sldLayoutId id="2147483856" r:id="rId12"/>
    <p:sldLayoutId id="2147483863" r:id="rId13"/>
    <p:sldLayoutId id="2147483857" r:id="rId14"/>
    <p:sldLayoutId id="2147483858" r:id="rId15"/>
    <p:sldLayoutId id="2147483859" r:id="rId1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id.nihr.ac.uk/authenticationendpoint/login.do?RelayState=ss:mem:d3dcafe2cda6cf622fc69024b5d5997eabf6585674fee08215c54b990acecca1&amp;commonAuthCallerPath=/samlsso&amp;forceAuth=false&amp;passiveAuth=false&amp;sessionDataKey=ed88934e-ebd8-4f04-8b8f-6e8482aa27b5&amp;relyingParty=learn.nihr.ac.uk&amp;type=samlsso&amp;sp=NIHR+Learn&amp;spId=7d82355d-1617-40a4-97cb-addbf041fd17&amp;isSaaSApp=false&amp;authenticators=IdentifierExecutor:LOCA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evis.scot.nhs.uk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1371600" y="1484313"/>
            <a:ext cx="8458200" cy="1646237"/>
          </a:xfrm>
        </p:spPr>
        <p:txBody>
          <a:bodyPr/>
          <a:lstStyle/>
          <a:p>
            <a:pPr algn="l" eaLnBrk="1" hangingPunct="1"/>
            <a:r>
              <a:rPr lang="en-GB" altLang="en-US" sz="4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Good Research Practice/</a:t>
            </a:r>
            <a:br>
              <a:rPr lang="en-GB" altLang="en-US" sz="4400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altLang="en-US" sz="4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GCP Awareness for EVIS</a:t>
            </a:r>
          </a:p>
        </p:txBody>
      </p:sp>
      <p:pic>
        <p:nvPicPr>
          <p:cNvPr id="8197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3460" y="779350"/>
            <a:ext cx="2743654" cy="2071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9" descr="C:\Users\DOUGLEL522\AppData\Local\Microsoft\Windows\INetCache\Content.Outlook\PPBSRTCJ\EVIS website QR cod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9089" y="5238750"/>
            <a:ext cx="708025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http://staffnet/NR/rdonlyres/3CAB0739-24FA-42E9-8895-809A2EADF711/0/logo_NHSGGC_2_colour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9114" y="5177155"/>
            <a:ext cx="1087755" cy="1005840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1371600" y="3783121"/>
            <a:ext cx="8001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pc="1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EVIS Training Module </a:t>
            </a:r>
            <a:r>
              <a:rPr lang="en-GB" b="1" spc="100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b="1" spc="10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22/01/2026</a:t>
            </a:r>
            <a:endParaRPr lang="en-GB" b="1" spc="1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GB" sz="1200" spc="100" dirty="0">
              <a:solidFill>
                <a:srgbClr val="FF0000"/>
              </a:solidFill>
              <a:latin typeface="Calibri Light" panose="020F0302020204030204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accent2"/>
                </a:solidFill>
                <a:latin typeface="Calibri Light" panose="020F0302020204030204" pitchFamily="34" charset="0"/>
              </a:rPr>
              <a:t>Study: </a:t>
            </a:r>
            <a:r>
              <a:rPr lang="en-GB" dirty="0" smtClean="0">
                <a:solidFill>
                  <a:schemeClr val="accent2"/>
                </a:solidFill>
                <a:latin typeface="Calibri Light" panose="020F0302020204030204" pitchFamily="34" charset="0"/>
              </a:rPr>
              <a:t>EVIS – Early Vasopressors in Sepsis  	</a:t>
            </a:r>
            <a:r>
              <a:rPr lang="en-GB" b="1" dirty="0">
                <a:solidFill>
                  <a:schemeClr val="accent2"/>
                </a:solidFill>
                <a:latin typeface="Calibri Light" panose="020F0302020204030204" pitchFamily="34" charset="0"/>
              </a:rPr>
              <a:t>EudraCT: </a:t>
            </a:r>
            <a:r>
              <a:rPr lang="en-GB" dirty="0">
                <a:solidFill>
                  <a:schemeClr val="accent2"/>
                </a:solidFill>
                <a:latin typeface="Calibri Light" panose="020F0302020204030204" pitchFamily="34" charset="0"/>
              </a:rPr>
              <a:t>2021-006886-39	</a:t>
            </a:r>
            <a:endParaRPr lang="en-GB" dirty="0" smtClean="0">
              <a:solidFill>
                <a:schemeClr val="accent2"/>
              </a:solidFill>
              <a:latin typeface="Calibri Light" panose="020F0302020204030204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accent2"/>
                </a:solidFill>
                <a:latin typeface="Calibri Light" panose="020F0302020204030204" pitchFamily="34" charset="0"/>
              </a:rPr>
              <a:t>Chief Investigator: </a:t>
            </a:r>
            <a:r>
              <a:rPr lang="en-GB" dirty="0" smtClean="0">
                <a:solidFill>
                  <a:schemeClr val="accent2"/>
                </a:solidFill>
                <a:latin typeface="Calibri Light" panose="020F0302020204030204" pitchFamily="34" charset="0"/>
              </a:rPr>
              <a:t>Dr Alasdair Corfield		</a:t>
            </a:r>
            <a:r>
              <a:rPr lang="en-GB" b="1" dirty="0" smtClean="0">
                <a:solidFill>
                  <a:schemeClr val="accent2"/>
                </a:solidFill>
                <a:latin typeface="Calibri Light" panose="020F0302020204030204" pitchFamily="34" charset="0"/>
              </a:rPr>
              <a:t>Sponsor</a:t>
            </a:r>
            <a:r>
              <a:rPr lang="en-GB" b="1" dirty="0">
                <a:solidFill>
                  <a:schemeClr val="accent2"/>
                </a:solidFill>
                <a:latin typeface="Calibri Light" panose="020F0302020204030204" pitchFamily="34" charset="0"/>
              </a:rPr>
              <a:t>: </a:t>
            </a:r>
            <a:r>
              <a:rPr lang="en-GB" dirty="0">
                <a:solidFill>
                  <a:schemeClr val="accent2"/>
                </a:solidFill>
                <a:latin typeface="Calibri Light" panose="020F0302020204030204" pitchFamily="34" charset="0"/>
              </a:rPr>
              <a:t>NHS Greater Glasgow &amp; Clyde</a:t>
            </a:r>
            <a:r>
              <a:rPr lang="en-GB" b="1" dirty="0">
                <a:solidFill>
                  <a:schemeClr val="accent2"/>
                </a:solidFill>
                <a:latin typeface="Calibri Light" panose="020F0302020204030204" pitchFamily="34" charset="0"/>
              </a:rPr>
              <a:t> </a:t>
            </a:r>
            <a:endParaRPr lang="en-GB" dirty="0">
              <a:solidFill>
                <a:schemeClr val="accent2"/>
              </a:solidFill>
              <a:latin typeface="Calibri Light" panose="020F03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747713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NIHR Research Practice in Clinical Settings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77863" y="1538288"/>
            <a:ext cx="9201150" cy="4503737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  <a:defRPr/>
            </a:pPr>
            <a:endParaRPr lang="en-GB" sz="2400" dirty="0" smtClean="0"/>
          </a:p>
          <a:p>
            <a:pPr marL="0" indent="0" eaLnBrk="1" hangingPunct="1">
              <a:buNone/>
              <a:defRPr/>
            </a:pPr>
            <a:r>
              <a:rPr lang="en-GB" sz="2400" dirty="0" smtClean="0"/>
              <a:t>1. Users </a:t>
            </a:r>
            <a:r>
              <a:rPr lang="en-GB" sz="2400" dirty="0"/>
              <a:t>will require a NIHR Learn </a:t>
            </a:r>
            <a:r>
              <a:rPr lang="en-GB" sz="2400" dirty="0">
                <a:hlinkClick r:id="rId2"/>
              </a:rPr>
              <a:t>account</a:t>
            </a:r>
            <a:endParaRPr lang="en-GB" sz="2400" dirty="0"/>
          </a:p>
          <a:p>
            <a:pPr marL="0" indent="0" eaLnBrk="1" hangingPunct="1">
              <a:buNone/>
              <a:defRPr/>
            </a:pPr>
            <a:endParaRPr lang="en-GB" sz="2400" dirty="0"/>
          </a:p>
          <a:p>
            <a:pPr marL="0" indent="0" eaLnBrk="1" hangingPunct="1">
              <a:buNone/>
              <a:defRPr/>
            </a:pPr>
            <a:r>
              <a:rPr lang="en-GB" sz="2400" dirty="0" smtClean="0"/>
              <a:t>2. Then </a:t>
            </a:r>
            <a:r>
              <a:rPr lang="en-GB" sz="2400" dirty="0"/>
              <a:t>click on the GCP and Research Delivery E-learning Hub icon</a:t>
            </a:r>
          </a:p>
          <a:p>
            <a:pPr marL="0" indent="0" eaLnBrk="1" hangingPunct="1">
              <a:buNone/>
              <a:defRPr/>
            </a:pPr>
            <a:endParaRPr lang="en-GB" sz="2400" dirty="0"/>
          </a:p>
          <a:p>
            <a:pPr marL="0" indent="0" eaLnBrk="1" hangingPunct="1">
              <a:buNone/>
              <a:defRPr/>
            </a:pPr>
            <a:r>
              <a:rPr lang="en-GB" sz="2400" smtClean="0"/>
              <a:t>3</a:t>
            </a:r>
            <a:r>
              <a:rPr lang="en-GB" sz="2400" dirty="0" smtClean="0"/>
              <a:t>. Then </a:t>
            </a:r>
            <a:r>
              <a:rPr lang="en-GB" sz="2400" dirty="0"/>
              <a:t>select Research Practice in Clinical </a:t>
            </a:r>
            <a:r>
              <a:rPr lang="en-GB" sz="2400" dirty="0" smtClean="0"/>
              <a:t>Settings</a:t>
            </a:r>
            <a:endParaRPr lang="en-GB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6068" y="1854060"/>
            <a:ext cx="2523809" cy="187619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2687" y="3790156"/>
            <a:ext cx="2171429" cy="17619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747713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NIHR Research Practice in Clinical Settings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77863" y="1538288"/>
            <a:ext cx="9201150" cy="4503737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en-GB" sz="2400" dirty="0"/>
              <a:t>The course content at the current time (Jan 2026) is as follows</a:t>
            </a:r>
            <a:r>
              <a:rPr lang="en-GB" sz="2400" dirty="0" smtClean="0"/>
              <a:t>:</a:t>
            </a:r>
            <a:endParaRPr lang="en-GB" sz="2400" dirty="0"/>
          </a:p>
        </p:txBody>
      </p:sp>
      <p:pic>
        <p:nvPicPr>
          <p:cNvPr id="1026" name="Picture 2" descr="f840acd3-ef55-4c24-b74a-74cc89c42d5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863" y="2160134"/>
            <a:ext cx="9448801" cy="379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179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747713"/>
          </a:xfrm>
        </p:spPr>
        <p:txBody>
          <a:bodyPr/>
          <a:lstStyle/>
          <a:p>
            <a:pPr eaLnBrk="1" hangingPunct="1"/>
            <a:r>
              <a:rPr lang="en-GB" altLang="en-US" b="1" dirty="0"/>
              <a:t>Next steps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77863" y="1538288"/>
            <a:ext cx="9201150" cy="4503737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GB" altLang="en-US" sz="2400" dirty="0" smtClean="0"/>
              <a:t>Record </a:t>
            </a:r>
            <a:r>
              <a:rPr lang="en-GB" altLang="en-US" sz="2400" dirty="0"/>
              <a:t>your training </a:t>
            </a:r>
            <a:r>
              <a:rPr lang="en-GB" altLang="en-US" sz="2400" dirty="0" smtClean="0"/>
              <a:t>on the </a:t>
            </a:r>
            <a:r>
              <a:rPr lang="en-GB" altLang="en-US" sz="2400" b="1" dirty="0"/>
              <a:t>EVIS Training </a:t>
            </a:r>
            <a:r>
              <a:rPr lang="en-GB" altLang="en-US" sz="2400" b="1" dirty="0" smtClean="0"/>
              <a:t>Log</a:t>
            </a:r>
          </a:p>
          <a:p>
            <a:pPr eaLnBrk="1" hangingPunct="1">
              <a:defRPr/>
            </a:pPr>
            <a:r>
              <a:rPr lang="en-GB" altLang="en-US" sz="2400" dirty="0" smtClean="0"/>
              <a:t>See </a:t>
            </a:r>
            <a:r>
              <a:rPr lang="en-GB" altLang="en-US" sz="2400" b="1" dirty="0" smtClean="0"/>
              <a:t>EVIS Training Matrix </a:t>
            </a:r>
            <a:r>
              <a:rPr lang="en-GB" altLang="en-US" sz="2400" dirty="0" smtClean="0"/>
              <a:t>for additional training modules</a:t>
            </a:r>
            <a:endParaRPr lang="en-GB" altLang="en-US" sz="2400" dirty="0"/>
          </a:p>
          <a:p>
            <a:pPr eaLnBrk="1" hangingPunct="1">
              <a:defRPr/>
            </a:pPr>
            <a:endParaRPr lang="en-GB" sz="1000" b="1" dirty="0"/>
          </a:p>
          <a:p>
            <a:pPr eaLnBrk="1" hangingPunct="1">
              <a:defRPr/>
            </a:pPr>
            <a:r>
              <a:rPr lang="en-GB" sz="2400" b="1" dirty="0" smtClean="0"/>
              <a:t>Want to know more: </a:t>
            </a:r>
            <a:endParaRPr lang="en-GB" sz="2400" b="1" dirty="0"/>
          </a:p>
          <a:p>
            <a:pPr eaLnBrk="1" hangingPunct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altLang="en-US" sz="2200" dirty="0"/>
              <a:t>Ask your local EVIS research team  </a:t>
            </a:r>
          </a:p>
          <a:p>
            <a:pPr eaLnBrk="1" hangingPunct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altLang="en-US" sz="2200" dirty="0"/>
              <a:t>S</a:t>
            </a:r>
            <a:r>
              <a:rPr lang="en-GB" altLang="en-US" sz="2200" dirty="0" smtClean="0"/>
              <a:t>tudy website </a:t>
            </a:r>
            <a:r>
              <a:rPr lang="en-GB" altLang="en-US" sz="2400" dirty="0">
                <a:hlinkClick r:id="rId2"/>
              </a:rPr>
              <a:t>www.evis.scot.nhs.uk</a:t>
            </a:r>
            <a:r>
              <a:rPr lang="en-GB" altLang="en-US" sz="2400" dirty="0"/>
              <a:t> </a:t>
            </a:r>
            <a:r>
              <a:rPr lang="en-GB" altLang="en-US" sz="2400" dirty="0" smtClean="0"/>
              <a:t>(or </a:t>
            </a:r>
            <a:r>
              <a:rPr lang="en-GB" altLang="en-US" sz="2400" dirty="0"/>
              <a:t>scan the QRS </a:t>
            </a:r>
            <a:r>
              <a:rPr lang="en-GB" altLang="en-US" sz="2400" dirty="0" smtClean="0"/>
              <a:t>code)</a:t>
            </a:r>
            <a:endParaRPr lang="en-GB" altLang="en-US" sz="2200" dirty="0" smtClean="0"/>
          </a:p>
          <a:p>
            <a:pPr lvl="1" eaLnBrk="1" hangingPunct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altLang="en-US" sz="2000" dirty="0" smtClean="0"/>
              <a:t>Study protocol </a:t>
            </a:r>
          </a:p>
          <a:p>
            <a:pPr lvl="1" eaLnBrk="1" hangingPunct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altLang="en-US" sz="2000" dirty="0"/>
              <a:t>A</a:t>
            </a:r>
            <a:r>
              <a:rPr lang="en-GB" altLang="en-US" sz="2000" dirty="0" smtClean="0"/>
              <a:t>ssociated </a:t>
            </a:r>
            <a:r>
              <a:rPr lang="en-GB" altLang="en-US" sz="2000" dirty="0"/>
              <a:t>documents </a:t>
            </a:r>
            <a:endParaRPr lang="en-GB" altLang="en-US" sz="2000" dirty="0" smtClean="0"/>
          </a:p>
          <a:p>
            <a:pPr lvl="1" eaLnBrk="1" hangingPunct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altLang="en-US" sz="2000" dirty="0" smtClean="0"/>
              <a:t>Training matrix (mandatory &amp; recommended)</a:t>
            </a:r>
          </a:p>
          <a:p>
            <a:pPr lvl="1" eaLnBrk="1" hangingPunct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altLang="en-US" sz="2000" dirty="0" smtClean="0"/>
              <a:t>Training modules</a:t>
            </a:r>
          </a:p>
          <a:p>
            <a:pPr eaLnBrk="1" hangingPunct="1"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en-GB" altLang="en-US" sz="1000" dirty="0" smtClean="0"/>
          </a:p>
          <a:p>
            <a:pPr eaLnBrk="1" hangingPunct="1">
              <a:defRPr/>
            </a:pPr>
            <a:endParaRPr lang="en-GB" sz="2400" dirty="0"/>
          </a:p>
        </p:txBody>
      </p:sp>
      <p:pic>
        <p:nvPicPr>
          <p:cNvPr id="8" name="Picture 8" descr="C:\Users\DOUGLEL522\AppData\Local\Microsoft\Windows\INetCache\Content.Outlook\PPBSRTCJ\EVIS website QR cod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86257" y="3079568"/>
            <a:ext cx="1118507" cy="127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611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1220</TotalTime>
  <Words>129</Words>
  <Application>Microsoft Office PowerPoint</Application>
  <PresentationFormat>Widescreen</PresentationFormat>
  <Paragraphs>28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Trebuchet MS</vt:lpstr>
      <vt:lpstr>Wingdings 3</vt:lpstr>
      <vt:lpstr>Facet</vt:lpstr>
      <vt:lpstr>Good Research Practice/ GCP Awareness for EVIS</vt:lpstr>
      <vt:lpstr>NIHR Research Practice in Clinical Settings</vt:lpstr>
      <vt:lpstr>NIHR Research Practice in Clinical Settings</vt:lpstr>
      <vt:lpstr>Next steps</vt:lpstr>
    </vt:vector>
  </TitlesOfParts>
  <Company>NHS Greater Glasgow &amp; Clyde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Haggerty, Louise</dc:creator>
  <cp:lastModifiedBy>Hannah Greenwood (NHS Greater Glasgow and Clyde)</cp:lastModifiedBy>
  <cp:revision>67</cp:revision>
  <cp:lastPrinted>2023-02-21T11:06:55Z</cp:lastPrinted>
  <dcterms:created xsi:type="dcterms:W3CDTF">2022-04-05T09:16:01Z</dcterms:created>
  <dcterms:modified xsi:type="dcterms:W3CDTF">2026-01-22T14:51:46Z</dcterms:modified>
</cp:coreProperties>
</file>