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85" r:id="rId4"/>
    <p:sldId id="286" r:id="rId5"/>
    <p:sldId id="287" r:id="rId6"/>
    <p:sldId id="288" r:id="rId7"/>
    <p:sldId id="290" r:id="rId8"/>
    <p:sldId id="258" r:id="rId9"/>
    <p:sldId id="283" r:id="rId10"/>
    <p:sldId id="29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8B64D-452E-29A4-50FE-B766140278B8}" v="122" dt="2025-01-23T13:01:20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4828" autoAdjust="0"/>
  </p:normalViewPr>
  <p:slideViewPr>
    <p:cSldViewPr snapToGrid="0" snapToObjects="1">
      <p:cViewPr varScale="1">
        <p:scale>
          <a:sx n="51" d="100"/>
          <a:sy n="51" d="100"/>
        </p:scale>
        <p:origin x="123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7E2D7-BE3F-4267-AA9D-DBB174DACBE4}" type="datetimeFigureOut">
              <a:rPr lang="en-GB" smtClean="0"/>
              <a:pPr/>
              <a:t>05/02/2025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717D2-C9FF-4063-8431-381B7DDCA2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52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85BF9-5333-4A7E-8B2D-013DD6F3D6AE}" type="datetimeFigureOut">
              <a:rPr lang="en-GB" smtClean="0"/>
              <a:pPr/>
              <a:t>05/02/2025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47E8E-72B5-40B9-A32A-33A8A05F11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57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47E8E-72B5-40B9-A32A-33A8A05F11C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752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47E8E-72B5-40B9-A32A-33A8A05F11C0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956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47E8E-72B5-40B9-A32A-33A8A05F11C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277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47E8E-72B5-40B9-A32A-33A8A05F11C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277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47E8E-72B5-40B9-A32A-33A8A05F11C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6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47E8E-72B5-40B9-A32A-33A8A05F11C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65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1059C-7742-7444-BDD3-93E8FE91CB9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65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1059C-7742-7444-BDD3-93E8FE91CB9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82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1059C-7742-7444-BDD3-93E8FE91CB9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83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D1059C-7742-7444-BDD3-93E8FE91CB9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8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4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2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3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9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8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1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4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1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04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DE66FB-50E2-CF47-B92D-45C15F9997BE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42E4E1F-2A64-8241-8C98-AC6DE09E3F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49E88C-868F-7940-836A-48931B92A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012" y="890649"/>
            <a:ext cx="8348353" cy="4236797"/>
          </a:xfrm>
        </p:spPr>
        <p:txBody>
          <a:bodyPr anchor="t">
            <a:normAutofit/>
          </a:bodyPr>
          <a:lstStyle/>
          <a:p>
            <a:r>
              <a:rPr lang="en-GB" sz="4800" b="1" i="1" dirty="0">
                <a:latin typeface="Calibri" pitchFamily="34" charset="0"/>
                <a:cs typeface="Calibri" pitchFamily="34" charset="0"/>
              </a:rPr>
              <a:t>EVIS FAQs</a:t>
            </a:r>
            <a:r>
              <a:rPr lang="en-GB" sz="3100" b="1" i="1" dirty="0"/>
              <a:t/>
            </a:r>
            <a:br>
              <a:rPr lang="en-GB" sz="3100" b="1" i="1" dirty="0"/>
            </a:br>
            <a:r>
              <a:rPr lang="en-GB" sz="3100" b="1" i="1" dirty="0"/>
              <a:t/>
            </a:r>
            <a:br>
              <a:rPr lang="en-GB" sz="3100" b="1" i="1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100" b="1" dirty="0"/>
              <a:t/>
            </a:r>
            <a:br>
              <a:rPr lang="en-GB" sz="3100" b="1" dirty="0"/>
            </a:br>
            <a:r>
              <a:rPr lang="en-GB" sz="3100" b="1" dirty="0"/>
              <a:t/>
            </a:r>
            <a:br>
              <a:rPr lang="en-GB" sz="3100" b="1" dirty="0"/>
            </a:br>
            <a:endParaRPr lang="en-US" sz="31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48E935B-7E83-544B-8F78-6F947FC1EE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357" y="5127446"/>
            <a:ext cx="7315200" cy="9144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Version 5</a:t>
            </a:r>
          </a:p>
          <a:p>
            <a:r>
              <a:rPr lang="en-US" sz="2000" dirty="0">
                <a:latin typeface="Calibri"/>
                <a:ea typeface="Calibri"/>
                <a:cs typeface="Calibri"/>
              </a:rPr>
              <a:t>Last Updated: 23.01.2025</a:t>
            </a:r>
            <a:endParaRPr lang="en-US" sz="2000" dirty="0">
              <a:latin typeface="Calibri" pitchFamily="34" charset="0"/>
              <a:ea typeface="Calibri"/>
              <a:cs typeface="Calibri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25988" y="1324750"/>
            <a:ext cx="2002971" cy="197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4534" y="1532515"/>
            <a:ext cx="8353136" cy="304698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endParaRPr lang="en-GB" sz="2400" b="1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Contacts</a:t>
            </a:r>
            <a:endParaRPr lang="en-GB" sz="2400" b="1" dirty="0">
              <a:solidFill>
                <a:schemeClr val="bg1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CI: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Alasdair Corfield (</a:t>
            </a:r>
            <a:r>
              <a:rPr lang="en-GB" sz="22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Alasdair.Corfield2@nhs.scot)</a:t>
            </a: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Trial manager: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Hannah Greenwood </a:t>
            </a:r>
            <a:r>
              <a:rPr lang="en-GB" sz="20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(</a:t>
            </a:r>
            <a:r>
              <a:rPr lang="en-GB" sz="2000" dirty="0" err="1">
                <a:solidFill>
                  <a:schemeClr val="bg1"/>
                </a:solidFill>
                <a:latin typeface="Corbel"/>
                <a:ea typeface="Calibri"/>
                <a:cs typeface="Calibri"/>
              </a:rPr>
              <a:t>Hannah</a:t>
            </a:r>
            <a:r>
              <a:rPr lang="en-GB" sz="2000" dirty="0" err="1">
                <a:solidFill>
                  <a:schemeClr val="bg1"/>
                </a:solidFill>
              </a:rPr>
              <a:t>.Greenwood@nhs.scot</a:t>
            </a:r>
            <a:r>
              <a:rPr lang="en-GB" sz="2000" dirty="0">
                <a:solidFill>
                  <a:schemeClr val="bg1"/>
                </a:solidFill>
                <a:latin typeface="Corbel"/>
                <a:ea typeface="Calibri"/>
                <a:cs typeface="Calibri"/>
              </a:rPr>
              <a:t>)</a:t>
            </a:r>
            <a:endParaRPr lang="en-GB" sz="2000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Email: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GB" sz="2400" err="1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ggc.evistrial@nhs.scot</a:t>
            </a:r>
            <a:endParaRPr lang="en-GB" sz="240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X: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 @evis_trial</a:t>
            </a:r>
          </a:p>
          <a:p>
            <a:pPr>
              <a:defRPr/>
            </a:pPr>
            <a:endParaRPr lang="en-GB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Research Nurse Contact – EMERGE:</a:t>
            </a:r>
            <a:r>
              <a:rPr lang="en-GB" sz="2400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 loth.emerge2@nhs.scot</a:t>
            </a:r>
          </a:p>
        </p:txBody>
      </p:sp>
    </p:spTree>
    <p:extLst>
      <p:ext uri="{BB962C8B-B14F-4D97-AF65-F5344CB8AC3E}">
        <p14:creationId xmlns:p14="http://schemas.microsoft.com/office/powerpoint/2010/main" val="267708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34"/>
    </mc:Choice>
    <mc:Fallback xmlns="">
      <p:transition spd="slow" advTm="3293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00AF2-575F-0A46-A41D-08907C488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1395" cy="4601183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Recording start stop times for Norepinephrine infusion correctly</a:t>
            </a:r>
          </a:p>
        </p:txBody>
      </p:sp>
      <p:sp>
        <p:nvSpPr>
          <p:cNvPr id="3074" name="AutoShape 2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AutoShape 4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AutoShape 6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AutoShape 8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rLoQHc_uokywcVxYpinx_vCBANa8u9gY5LC7Ep8HBMzI6DgW3GvRFWpQEetdmqNBw6t3USMZUUg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2FE30AF6-E46E-8946-8404-43B2FA9B4D0D}"/>
              </a:ext>
            </a:extLst>
          </p:cNvPr>
          <p:cNvSpPr txBox="1">
            <a:spLocks/>
          </p:cNvSpPr>
          <p:nvPr/>
        </p:nvSpPr>
        <p:spPr>
          <a:xfrm>
            <a:off x="7065818" y="304800"/>
            <a:ext cx="4714504" cy="61537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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182880" algn="l" defTabSz="914400" rtl="0" eaLnBrk="1" fontAlgn="auto" latinLnBrk="0" hangingPunct="1">
              <a:lnSpc>
                <a:spcPct val="12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182880" algn="l" defTabSz="914400" rtl="0" eaLnBrk="1" fontAlgn="auto" latinLnBrk="0" hangingPunct="1">
              <a:lnSpc>
                <a:spcPct val="12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Tx/>
              <a:buFont typeface="Wingdings 2" pitchFamily="18" charset="2"/>
              <a:buChar char="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182880" algn="l" defTabSz="914400" rtl="0" eaLnBrk="1" fontAlgn="auto" latinLnBrk="0" hangingPunct="1">
              <a:lnSpc>
                <a:spcPct val="12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2FE30AF6-E46E-8946-8404-43B2FA9B4D0D}"/>
              </a:ext>
            </a:extLst>
          </p:cNvPr>
          <p:cNvSpPr txBox="1">
            <a:spLocks/>
          </p:cNvSpPr>
          <p:nvPr/>
        </p:nvSpPr>
        <p:spPr>
          <a:xfrm>
            <a:off x="3584369" y="304800"/>
            <a:ext cx="3481449" cy="64198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2" pitchFamily="18" charset="2"/>
              <a:buChar char="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182880" algn="l" defTabSz="914400" rtl="0" eaLnBrk="1" fontAlgn="auto" latinLnBrk="0" hangingPunct="1">
              <a:lnSpc>
                <a:spcPct val="12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182880" algn="l" defTabSz="914400" rtl="0" eaLnBrk="1" fontAlgn="auto" latinLnBrk="0" hangingPunct="1">
              <a:lnSpc>
                <a:spcPct val="12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Tx/>
              <a:buFont typeface="Wingdings 2" pitchFamily="18" charset="2"/>
              <a:buChar char="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182880" algn="l" defTabSz="914400" rtl="0" eaLnBrk="1" fontAlgn="auto" latinLnBrk="0" hangingPunct="1">
              <a:lnSpc>
                <a:spcPct val="12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Tx/>
              <a:buFont typeface="Wingdings 2" pitchFamily="18" charset="2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4369" y="2655200"/>
            <a:ext cx="8350501" cy="35805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78202" y="630174"/>
            <a:ext cx="8362637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/>
                <a:ea typeface="Calibri"/>
                <a:cs typeface="Calibri"/>
              </a:rPr>
              <a:t>Important for study data that flow rates and infusion start and stop times for</a:t>
            </a:r>
          </a:p>
          <a:p>
            <a:r>
              <a:rPr lang="en-GB" sz="2000" dirty="0">
                <a:latin typeface="Calibri"/>
                <a:ea typeface="Calibri"/>
                <a:cs typeface="Calibri"/>
              </a:rPr>
              <a:t> peripheral norepinephrine are accurately recorded.  </a:t>
            </a:r>
            <a:endParaRPr lang="en-GB" dirty="0">
              <a:latin typeface="Calibri"/>
              <a:ea typeface="Calibri"/>
              <a:cs typeface="Calibri"/>
            </a:endParaRP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A template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 Peripheral norepinephrine Preparation &amp; Administration Record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 is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available but check with research team what is being used at your site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7458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32"/>
    </mc:Choice>
    <mc:Fallback xmlns="">
      <p:transition spd="slow" advTm="4193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00AF2-575F-0A46-A41D-08907C48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Concentration for NE infusion</a:t>
            </a:r>
          </a:p>
        </p:txBody>
      </p:sp>
      <p:sp>
        <p:nvSpPr>
          <p:cNvPr id="3074" name="AutoShape 2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AutoShape 4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AutoShape 6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AutoShape 8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rLoQHc_uokywcVxYpinx_vCBANa8u9gY5LC7Ep8HBMzI6DgW3GvRFWpQEetdmqNBw6t3USMZUUg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 flipH="1">
            <a:off x="3616777" y="816427"/>
            <a:ext cx="3767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Intervention Arm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03501" y="1792013"/>
            <a:ext cx="7160555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Norepinephrine should be prepared and delivered at a concentration of 16 micrograms/ml</a:t>
            </a:r>
            <a:r>
              <a:rPr lang="en-GB" sz="20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*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Norepinephrine is 1mg/1ml concentrate for solution</a:t>
            </a:r>
          </a:p>
          <a:p>
            <a:r>
              <a:rPr lang="da-DK" sz="2000" dirty="0">
                <a:latin typeface="Calibri" pitchFamily="34" charset="0"/>
                <a:cs typeface="Calibri" pitchFamily="34" charset="0"/>
              </a:rPr>
              <a:t>Using a 250ml infusion bag use 1 x 4ml</a:t>
            </a:r>
            <a:r>
              <a:rPr lang="en-GB" sz="20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da-DK" sz="20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Using a 500ml infusion bag use 1 x 8ml</a:t>
            </a:r>
            <a:r>
              <a:rPr lang="en-GB" sz="20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 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Please see IMP manual or Peripheral Norepinephrine Preparation and Administration Record.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endParaRPr lang="en-GB" sz="2000" dirty="0">
              <a:solidFill>
                <a:srgbClr val="7030A0"/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pic>
        <p:nvPicPr>
          <p:cNvPr id="12" name="Picture 2" descr="https://kingstongasdocs.files.wordpress.com/2020/01/noradrenaline.png?w=468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5255" y="4298334"/>
            <a:ext cx="2222810" cy="107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8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146"/>
    </mc:Choice>
    <mc:Fallback xmlns="">
      <p:transition spd="slow" advTm="11414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00AF2-575F-0A46-A41D-08907C48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Dosing/flow rate for NE infusion</a:t>
            </a:r>
          </a:p>
        </p:txBody>
      </p:sp>
      <p:sp>
        <p:nvSpPr>
          <p:cNvPr id="3074" name="AutoShape 2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AutoShape 4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AutoShape 6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AutoShape 8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rLoQHc_uokywcVxYpinx_vCBANa8u9gY5LC7Ep8HBMzI6DgW3GvRFWpQEetdmqNBw6t3USMZUUg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 flipH="1">
            <a:off x="3512458" y="764607"/>
            <a:ext cx="3767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Intervention Arm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12458" y="1216537"/>
            <a:ext cx="831668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Please follow local policy or see the guidance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in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Appendix A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and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guidance on preparation and administration form</a:t>
            </a:r>
          </a:p>
          <a:p>
            <a:pPr defTabSz="914400">
              <a:defRPr/>
            </a:pPr>
            <a:endParaRPr lang="en-GB" sz="2000" b="1" dirty="0">
              <a:latin typeface="Calibri" pitchFamily="34" charset="0"/>
              <a:cs typeface="Calibri" pitchFamily="34" charset="0"/>
            </a:endParaRPr>
          </a:p>
          <a:p>
            <a:pPr defTabSz="914400"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The starting dose of the infusion is 0.05micrograms/kg/min – </a:t>
            </a:r>
          </a:p>
          <a:p>
            <a:pPr defTabSz="914400"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For example for a 70kg patient this will be calculated as follows: </a:t>
            </a:r>
          </a:p>
          <a:p>
            <a:pPr defTabSz="914400"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0.05 (starting dose) x 70kg = 3.5 micrograms per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minute</a:t>
            </a:r>
          </a:p>
          <a:p>
            <a:pPr defTabSz="914400"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3.5micrograms x 60 (minutes) = 210 micrograms per hour which is a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flow rate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of 13.1ml/hr</a:t>
            </a:r>
          </a:p>
          <a:p>
            <a:endParaRPr lang="en-GB" sz="2000" b="1" dirty="0">
              <a:latin typeface="Calibri" pitchFamily="34" charset="0"/>
              <a:cs typeface="Calibri" pitchFamily="34" charset="0"/>
            </a:endParaRPr>
          </a:p>
          <a:p>
            <a:endParaRPr lang="en-GB" sz="2000" b="1" dirty="0">
              <a:latin typeface="Calibri" pitchFamily="34" charset="0"/>
              <a:cs typeface="Calibri" pitchFamily="34" charset="0"/>
            </a:endParaRPr>
          </a:p>
          <a:p>
            <a:endParaRPr lang="en-GB" sz="20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4" y="3549758"/>
            <a:ext cx="6334125" cy="2974866"/>
          </a:xfrm>
          <a:prstGeom prst="rect">
            <a:avLst/>
          </a:prstGeom>
        </p:spPr>
      </p:pic>
      <p:pic>
        <p:nvPicPr>
          <p:cNvPr id="14" name="Picture 2" descr="https://kingstongasdocs.files.wordpress.com/2020/01/noradrenaline.png?w=468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5255" y="4298334"/>
            <a:ext cx="2222810" cy="1073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08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749"/>
    </mc:Choice>
    <mc:Fallback xmlns="">
      <p:transition spd="slow" advTm="10774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00AF2-575F-0A46-A41D-08907C48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Titration</a:t>
            </a:r>
          </a:p>
        </p:txBody>
      </p:sp>
      <p:sp>
        <p:nvSpPr>
          <p:cNvPr id="3074" name="AutoShape 2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AutoShape 4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AutoShape 6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AutoShape 8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rLoQHc_uokywcVxYpinx_vCBANa8u9gY5LC7Ep8HBMzI6DgW3GvRFWpQEetdmqNBw6t3USMZUUg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See the source ima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575" y="4328890"/>
            <a:ext cx="3101976" cy="165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31920" y="1123837"/>
            <a:ext cx="7452360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Dose up – Titration for Peripheral Vasopressor Infusion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Use local policy if available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Commence Norepinephrine at 0.05 micrograms/kg/min based on rounded weight in dosing guide table from 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Appendix A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in protocol.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/>
                <a:ea typeface="Calibri"/>
                <a:cs typeface="Calibri"/>
              </a:rPr>
              <a:t>Aim for MAP </a:t>
            </a:r>
            <a:r>
              <a:rPr lang="en-GB" sz="2000" dirty="0">
                <a:solidFill>
                  <a:srgbClr val="0070C0"/>
                </a:solidFill>
              </a:rPr>
              <a:t>≥</a:t>
            </a:r>
            <a:r>
              <a:rPr lang="en-GB" sz="2000" dirty="0">
                <a:latin typeface="Calibri"/>
                <a:ea typeface="Calibri"/>
                <a:cs typeface="Calibri"/>
              </a:rPr>
              <a:t> 65mmHg </a:t>
            </a:r>
          </a:p>
          <a:p>
            <a:r>
              <a:rPr lang="en-GB" sz="20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(</a:t>
            </a:r>
            <a:r>
              <a:rPr lang="en-GB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PLEASE NOTE: </a:t>
            </a:r>
            <a:r>
              <a:rPr lang="en-GB" sz="2000" b="1" u="sng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TARGET MAP IS GREATER THAN OR EQUAL TO 65</a:t>
            </a:r>
            <a:r>
              <a:rPr lang="en-GB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)</a:t>
            </a:r>
            <a:endParaRPr lang="en-GB" sz="2000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/>
                <a:ea typeface="Calibri"/>
                <a:cs typeface="Calibri"/>
              </a:rPr>
              <a:t>Norepinephrine dose may be increased in increments of 0.05 micrograms or at investigator discretion to achieve a </a:t>
            </a:r>
            <a:r>
              <a:rPr lang="en-GB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target MAP </a:t>
            </a:r>
            <a:r>
              <a:rPr lang="en-GB" sz="2000" b="1" dirty="0">
                <a:solidFill>
                  <a:srgbClr val="0070C0"/>
                </a:solidFill>
              </a:rPr>
              <a:t>≥</a:t>
            </a:r>
            <a:r>
              <a:rPr lang="en-GB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65 mmHg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The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maximum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 dose of norepinephrine is 0.15 micrograms/kg/min</a:t>
            </a:r>
          </a:p>
        </p:txBody>
      </p:sp>
    </p:spTree>
    <p:extLst>
      <p:ext uri="{BB962C8B-B14F-4D97-AF65-F5344CB8AC3E}">
        <p14:creationId xmlns:p14="http://schemas.microsoft.com/office/powerpoint/2010/main" val="99700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835"/>
    </mc:Choice>
    <mc:Fallback xmlns="">
      <p:transition spd="slow" advTm="898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00AF2-575F-0A46-A41D-08907C48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Calibri" pitchFamily="34" charset="0"/>
                <a:cs typeface="Calibri" pitchFamily="34" charset="0"/>
              </a:rPr>
              <a:t>Titration</a:t>
            </a:r>
          </a:p>
        </p:txBody>
      </p:sp>
      <p:sp>
        <p:nvSpPr>
          <p:cNvPr id="3074" name="AutoShape 2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6" name="AutoShape 4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ZWISEfU8M0KVI8rnkoOD9pCYRcm8u9gYjNN_2Y-23_2H9-yMkwZOBJ5Cw3LNcfX-SK4fBg_-LLI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8" name="AutoShape 6" descr="Image pre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0" name="AutoShape 8" descr="https://attachments.office.net/owa/Emma.Moatt%40nhslothian.scot.nhs.uk/service.svc/s/GetAttachmentThumbnail?id=AAMkAGJmNTJmMTFkLWRmOTUtNGEwYS05MWQzLWIzMzcwN2IxNzc2YQBGAAAAAAD9laPmXLilSrXEZqrYXZX7BwBjdqAjkQ9bTqbGOJLSXoezAAAAVZlfAADPEtLg%2BH8WQZZrne4bdbQOAAB2IfjFAAABEgAQAIKMtFZHOrRNr4byjXz2MIY%3D&amp;thumbnailType=2&amp;token=eyJhbGciOiJSUzI1NiIsImtpZCI6IjMwODE3OUNFNUY0QjUyRTc4QjJEQjg5NjZCQUY0RUNDMzcyN0FFRUUiLCJ0eXAiOiJKV1QiLCJ4NXQiOiJNSUY1emw5TFV1ZUxMYmlXYTY5T3pEY25ydTQifQ.eyJvcmlnaW4iOiJodHRwczovL291dGxvb2sub2ZmaWNlMzY1LmNvbSIsInVjIjoiN2RhMzkwZDM3NWYzNGEzZTk5ODllNDcyNjY3MGE2YjciLCJzaWduaW5fc3RhdGUiOiJbXCJpbmtub3dubnR3a1wiXSIsInZlciI6IkV4Y2hhbmdlLkNhbGxiYWNrLlYxIiwiYXBwY3R4c2VuZGVyIjoiT3dhRG93bmxvYWRAMTBlZmUwYmQtYTAzMC00YmNhLTgwOWMtYjVlNjc0NWU0OTlhIiwiaXNzcmluZyI6IldXIiwiYXBwY3R4Ijoie1wibXNleGNocHJvdFwiOlwib3dhXCIsXCJwdWlkXCI6XCIxMTUzODAxMTE0ODYxMTE0MDA4XCIsXCJzY29wZVwiOlwiT3dhRG93bmxvYWRcIixcIm9pZFwiOlwiNzcwZDI3NmMtNTJlYy00YWJkLWE3ZDMtNTQxOWFjYTA4MjQ0XCIsXCJwcmltYXJ5c2lkXCI6XCJTLTEtNS0yMS0yMDE1NzgzMzczLTMzNjkyOTg3NzUtMjM2MTkwMDg3MS04OTM2MjE2XCJ9IiwibmJmIjoxNjEwOTc5Nzc3LCJleHAiOjE2MTA5ODAzNzcsImlzcyI6IjAwMDAwMDAyLTAwMDAtMGZmMS1jZTAwLTAwMDAwMDAwMDAwMEAxMGVmZTBiZC1hMDMwLTRiY2EtODA5Yy1iNWU2NzQ1ZTQ5OWEiLCJhdWQiOiIwMDAwMDAwMi0wMDAwLTBmZjEtY2UwMC0wMDAwMDAwMDAwMDAvYXR0YWNobWVudHMub2ZmaWNlLm5ldEAxMGVmZTBiZC1hMDMwLTRiY2EtODA5Yy1iNWU2NzQ1ZTQ5OWEiLCJoYXBwIjoib3dhIn0.WgCVzG4LZQv9zkuqLmJ0XxIfyQA-NJfQdqadMHtzgv_VLBd-0NalXQY4LaW6XVX8YdCEpQpIZAYAGC-y3nrdaeLiHMqLGtJB_6BvsX9lu84Sf6XgUDD_5oeyFil8NNknxc4Z2aEQIjs7JGNvmcpzqsA7ZF17I_YbpXGuKvP1wa_AdeJyZZOocsOoaottdBfv6D0fvFY30NmmXs9gaPfW4MXs4ESV0dY3jqyw7TrV2u01fywo8Sz5Bv00kHxVTQCiXgrQQgDUOcCdnX8K7-L-ilx7hm_2011gkTw66gVFdOaKrTe2ka6Zbnk0LwHbsYlccs5DAjMVYb5hU_Ec-u_lEA&amp;X-OWA-CANARY=rLoQHc_uokywcVxYpinx_vCBANa8u9gY5LC7Ep8HBMzI6DgW3GvRFWpQEetdmqNBw6t3USMZUUg.&amp;owa=outlook.office365.com&amp;scriptVer=20210103002.07&amp;animation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See the source ima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575" y="4328890"/>
            <a:ext cx="3101976" cy="165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31920" y="1123837"/>
            <a:ext cx="74523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Dose down – Titration for Peripheral Vasopressor Infusion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Use local policy if available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If MAP is greater than 80mmHg for a sustained period of greater than 1 hour, consider down titration of PVI and then reassess.  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The infusion may be decreased in increments of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0.05 micrograms/kg/min or as clinically indicated to achieve the target MAP with reassessment.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Guidance is provided in 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Appendix A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of the study protocol</a:t>
            </a:r>
          </a:p>
          <a:p>
            <a:endParaRPr lang="en-GB" sz="2400" dirty="0">
              <a:latin typeface="Calibri" pitchFamily="34" charset="0"/>
              <a:cs typeface="Calibri" pitchFamily="34" charset="0"/>
            </a:endParaRPr>
          </a:p>
          <a:p>
            <a:endParaRPr lang="en-GB" sz="2400" dirty="0">
              <a:latin typeface="Calibri" pitchFamily="34" charset="0"/>
              <a:cs typeface="Calibri" pitchFamily="34" charset="0"/>
            </a:endParaRPr>
          </a:p>
          <a:p>
            <a:endParaRPr lang="en-GB" sz="2400" dirty="0">
              <a:latin typeface="Calibri" pitchFamily="34" charset="0"/>
              <a:cs typeface="Calibri" pitchFamily="34" charset="0"/>
            </a:endParaRPr>
          </a:p>
          <a:p>
            <a:endParaRPr lang="en-GB" sz="2400" dirty="0">
              <a:latin typeface="Calibri" pitchFamily="34" charset="0"/>
              <a:cs typeface="Calibri" pitchFamily="34" charset="0"/>
            </a:endParaRPr>
          </a:p>
          <a:p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8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750"/>
    </mc:Choice>
    <mc:Fallback xmlns="">
      <p:transition spd="slow" advTm="5275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89FE36-4360-D349-8649-08E2502E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88" y="971551"/>
            <a:ext cx="3255948" cy="282321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Dealing with suspected extravasation of Norepinephrine (1)</a:t>
            </a:r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056" y="3794761"/>
            <a:ext cx="2823555" cy="211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66211" y="765810"/>
            <a:ext cx="74409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Extravasation is a rare complication of Norepinephrine peripheral infusion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Monitor, the infusion site on an hourly basis. Document the grade of extravasation using this table.  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0491" y="2383156"/>
            <a:ext cx="7486650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8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305"/>
    </mc:Choice>
    <mc:Fallback xmlns="">
      <p:transition spd="slow" advTm="11330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F89FE36-4360-D349-8649-08E2502E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88" y="971551"/>
            <a:ext cx="3255948" cy="282321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Dealing with suspected extravasation of Norepinephrine (2)</a:t>
            </a:r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056" y="3794761"/>
            <a:ext cx="2823555" cy="211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66211" y="765810"/>
            <a:ext cx="744093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Extravasation is a rare complication of Norepinephrine peripheral infusion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If extravasation is suspected or the patient reports sustained pain at the infusion site then take the following actions:</a:t>
            </a:r>
          </a:p>
          <a:p>
            <a:endParaRPr lang="en-GB" sz="2000" b="1" dirty="0">
              <a:latin typeface="Calibri" pitchFamily="34" charset="0"/>
              <a:cs typeface="Calibri" pitchFamily="34" charset="0"/>
            </a:endParaRPr>
          </a:p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Grades 1 or 2: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Re-site the cannula and continue the norepinephrine infusion</a:t>
            </a:r>
          </a:p>
          <a:p>
            <a:endParaRPr lang="en-GB" sz="2000" b="1" dirty="0">
              <a:latin typeface="Calibri" pitchFamily="34" charset="0"/>
              <a:cs typeface="Calibri" pitchFamily="34" charset="0"/>
            </a:endParaRPr>
          </a:p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Grades 3 or 4: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u="sng" dirty="0">
                <a:latin typeface="Calibri" pitchFamily="34" charset="0"/>
                <a:cs typeface="Calibri" pitchFamily="34" charset="0"/>
              </a:rPr>
              <a:t>Stop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the infusion and disconnect the infusion line from the cannula.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Follow the step by step guidance heard in the voiceover or follow any  local extravasation policy.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Inform research team and continue to manage as per policy.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Participant’s treatment should revert back to usual care at site.  </a:t>
            </a:r>
          </a:p>
        </p:txBody>
      </p:sp>
    </p:spTree>
    <p:extLst>
      <p:ext uri="{BB962C8B-B14F-4D97-AF65-F5344CB8AC3E}">
        <p14:creationId xmlns:p14="http://schemas.microsoft.com/office/powerpoint/2010/main" val="274520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679"/>
    </mc:Choice>
    <mc:Fallback xmlns="">
      <p:transition spd="slow" advTm="4867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64D689-94AD-5141-97C9-8EA7B93A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Recording IV fluids accurately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9142C3-3BF8-D04B-92F0-D93665403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18" y="726948"/>
            <a:ext cx="7315200" cy="5120640"/>
          </a:xfrm>
        </p:spPr>
        <p:txBody>
          <a:bodyPr>
            <a:normAutofit/>
          </a:bodyPr>
          <a:lstStyle/>
          <a:p>
            <a:pPr algn="just"/>
            <a:endParaRPr lang="en-GB" dirty="0"/>
          </a:p>
          <a:p>
            <a:endParaRPr lang="en-US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025" y="4182618"/>
            <a:ext cx="2699820" cy="180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8677" y="726948"/>
            <a:ext cx="8380179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Patients in both arms of the study will receive intravenous fluids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Intervention arm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– if  target MAP not reached once maximum titrated dose of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0.15 micrograms/kg/min has been reached or clinician concerns of  organ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hypo perfusion, then  resuscitation  IV fluids 250-1000mls boluses of balanced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crystalloid can be administrated.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Maintenance fluids can be given once resuscitation fluids are complete, at a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Rate no more than 125ml/hour.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The volume of IV fluids is valuable data that the research team will collect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From randomisation to 72 hours.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Please ensure fluid balance charts are completed and volume of fluid is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documented accurately.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9299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51"/>
    </mc:Choice>
    <mc:Fallback xmlns="">
      <p:transition spd="slow" advTm="7005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64D689-94AD-5141-97C9-8EA7B93A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Recording IV fluids accurately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9142C3-3BF8-D04B-92F0-D93665403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2118" y="640020"/>
            <a:ext cx="7315200" cy="5120640"/>
          </a:xfrm>
        </p:spPr>
        <p:txBody>
          <a:bodyPr>
            <a:normAutofit/>
          </a:bodyPr>
          <a:lstStyle/>
          <a:p>
            <a:pPr algn="just"/>
            <a:endParaRPr lang="en-GB" dirty="0"/>
          </a:p>
          <a:p>
            <a:endParaRPr lang="en-US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025" y="4182618"/>
            <a:ext cx="2699820" cy="180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8677" y="649224"/>
            <a:ext cx="8217378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b="1" dirty="0">
                <a:latin typeface="Calibri" pitchFamily="34" charset="0"/>
                <a:cs typeface="Calibri" pitchFamily="34" charset="0"/>
              </a:rPr>
              <a:t>Control arm </a:t>
            </a:r>
            <a:r>
              <a:rPr lang="en-GB" sz="2000" dirty="0">
                <a:latin typeface="Calibri" pitchFamily="34" charset="0"/>
                <a:cs typeface="Calibri" pitchFamily="34" charset="0"/>
              </a:rPr>
              <a:t>- Participants allocated to the control arm will receive standard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care as defined by the UK NICE guidelines and the Surviving Sepsis Campaign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Guidelines during the 48 hour study period post randomisation.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Maintenance fluids can be given once resuscitation fluids are complete, at a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Rate no more than 125ml/hour.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The volume of IV fluids is valuable data that the research team will collect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From randomisation to 72 hours.</a:t>
            </a: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endParaRPr lang="en-GB" sz="2000" dirty="0">
              <a:latin typeface="Calibri" pitchFamily="34" charset="0"/>
              <a:cs typeface="Calibri" pitchFamily="34" charset="0"/>
            </a:endParaRP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Please ensure fluid balance charts are completed and volume of fluid is </a:t>
            </a:r>
          </a:p>
          <a:p>
            <a:r>
              <a:rPr lang="en-GB" sz="2000" dirty="0">
                <a:latin typeface="Calibri" pitchFamily="34" charset="0"/>
                <a:cs typeface="Calibri" pitchFamily="34" charset="0"/>
              </a:rPr>
              <a:t>documented accurately.</a:t>
            </a:r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1425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185"/>
    </mc:Choice>
    <mc:Fallback xmlns="">
      <p:transition spd="slow" advTm="7118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{09C6E397-6433-334A-8EBE-A66B51CEF3F8}tf10001124</Template>
  <TotalTime>2682</TotalTime>
  <Words>702</Words>
  <Application>Microsoft Office PowerPoint</Application>
  <PresentationFormat>Widescreen</PresentationFormat>
  <Paragraphs>133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Wingdings 2</vt:lpstr>
      <vt:lpstr>Frame</vt:lpstr>
      <vt:lpstr>EVIS FAQs     </vt:lpstr>
      <vt:lpstr>Concentration for NE infusion</vt:lpstr>
      <vt:lpstr>Dosing/flow rate for NE infusion</vt:lpstr>
      <vt:lpstr>Titration</vt:lpstr>
      <vt:lpstr>Titration</vt:lpstr>
      <vt:lpstr>Dealing with suspected extravasation of Norepinephrine (1)</vt:lpstr>
      <vt:lpstr>Dealing with suspected extravasation of Norepinephrine (2)</vt:lpstr>
      <vt:lpstr>Recording IV fluids accurately</vt:lpstr>
      <vt:lpstr>Recording IV fluids accurately</vt:lpstr>
      <vt:lpstr>Recording start stop times for Norepinephrine infusion correctly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 Sample Processing Training</dc:title>
  <dc:creator>MOATT Joshua</dc:creator>
  <cp:lastModifiedBy>Greenwood, Hannah</cp:lastModifiedBy>
  <cp:revision>276</cp:revision>
  <cp:lastPrinted>2023-02-21T12:58:21Z</cp:lastPrinted>
  <dcterms:created xsi:type="dcterms:W3CDTF">2020-12-05T02:22:32Z</dcterms:created>
  <dcterms:modified xsi:type="dcterms:W3CDTF">2025-02-05T10:45:22Z</dcterms:modified>
</cp:coreProperties>
</file>